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4C6F7B8-52AF-47DD-BADA-84CFFEDBF6E0}" type="datetimeFigureOut">
              <a:rPr lang="en-US" smtClean="0"/>
              <a:t>10/24/2013</a:t>
            </a:fld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BACB599-8443-49F3-A00A-8B2D5FDA141E}" type="slidenum">
              <a:rPr lang="en-AU" smtClean="0"/>
              <a:t>‹#›</a:t>
            </a:fld>
            <a:endParaRPr lang="en-AU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err="1" smtClean="0"/>
              <a:t>Imperfetto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Another past tense</a:t>
            </a:r>
            <a:endParaRPr lang="en-A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 smtClean="0"/>
              <a:t>Imperfetto</a:t>
            </a:r>
            <a:r>
              <a:rPr lang="en-AU" dirty="0" smtClean="0"/>
              <a:t> and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r>
              <a:rPr lang="en-AU" dirty="0" smtClean="0"/>
              <a:t> and the </a:t>
            </a:r>
            <a:r>
              <a:rPr lang="en-AU" dirty="0" err="1" smtClean="0"/>
              <a:t>imperfetto</a:t>
            </a:r>
            <a:r>
              <a:rPr lang="en-AU" dirty="0" smtClean="0"/>
              <a:t> are often used together in accounts of past events. They express different kinds of actions in the past, and cannot be used interchangeably.</a:t>
            </a:r>
            <a:endParaRPr lang="en-A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 smtClean="0"/>
              <a:t>Imperfetto</a:t>
            </a:r>
            <a:r>
              <a:rPr lang="en-AU" dirty="0" smtClean="0"/>
              <a:t> and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r>
              <a:rPr lang="en-AU" dirty="0" smtClean="0"/>
              <a:t> is used to describe specific events in the past. It tells </a:t>
            </a:r>
            <a:r>
              <a:rPr lang="en-AU" b="1" dirty="0" smtClean="0"/>
              <a:t>what happened </a:t>
            </a:r>
            <a:r>
              <a:rPr lang="en-AU" dirty="0" smtClean="0"/>
              <a:t>at a given moment.</a:t>
            </a:r>
          </a:p>
          <a:p>
            <a:pPr lvl="1"/>
            <a:r>
              <a:rPr lang="en-AU" dirty="0" err="1" smtClean="0"/>
              <a:t>Siamo</a:t>
            </a:r>
            <a:r>
              <a:rPr lang="en-AU" dirty="0" smtClean="0"/>
              <a:t> </a:t>
            </a:r>
            <a:r>
              <a:rPr lang="en-AU" dirty="0" err="1" smtClean="0"/>
              <a:t>usciti</a:t>
            </a:r>
            <a:r>
              <a:rPr lang="en-AU" dirty="0" smtClean="0"/>
              <a:t> </a:t>
            </a:r>
            <a:r>
              <a:rPr lang="en-AU" dirty="0" err="1" smtClean="0"/>
              <a:t>alle</a:t>
            </a:r>
            <a:r>
              <a:rPr lang="en-AU" dirty="0" smtClean="0"/>
              <a:t> </a:t>
            </a:r>
            <a:r>
              <a:rPr lang="en-AU" dirty="0" err="1" smtClean="0"/>
              <a:t>otto</a:t>
            </a:r>
            <a:endParaRPr lang="en-A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 smtClean="0"/>
              <a:t>Imperfetto</a:t>
            </a:r>
            <a:r>
              <a:rPr lang="en-AU" dirty="0" smtClean="0"/>
              <a:t> and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</a:t>
            </a:r>
            <a:r>
              <a:rPr lang="en-AU" dirty="0" err="1" smtClean="0"/>
              <a:t>imperfetto</a:t>
            </a:r>
            <a:r>
              <a:rPr lang="en-AU" dirty="0" smtClean="0"/>
              <a:t> describes habitual actions in the past: What used to happen</a:t>
            </a:r>
          </a:p>
          <a:p>
            <a:pPr lvl="1"/>
            <a:r>
              <a:rPr lang="en-AU" dirty="0" err="1" smtClean="0"/>
              <a:t>Scrivevo</a:t>
            </a:r>
            <a:r>
              <a:rPr lang="en-AU" dirty="0" smtClean="0"/>
              <a:t> </a:t>
            </a:r>
            <a:r>
              <a:rPr lang="en-AU" dirty="0" err="1" smtClean="0"/>
              <a:t>una</a:t>
            </a:r>
            <a:r>
              <a:rPr lang="en-AU" dirty="0" smtClean="0"/>
              <a:t> </a:t>
            </a:r>
            <a:r>
              <a:rPr lang="en-AU" dirty="0" err="1" smtClean="0"/>
              <a:t>recensione</a:t>
            </a:r>
            <a:r>
              <a:rPr lang="en-AU" dirty="0" smtClean="0"/>
              <a:t> (review) per un </a:t>
            </a:r>
            <a:r>
              <a:rPr lang="en-AU" dirty="0" err="1" smtClean="0"/>
              <a:t>giornale</a:t>
            </a:r>
            <a:r>
              <a:rPr lang="en-AU" dirty="0" smtClean="0"/>
              <a:t> </a:t>
            </a:r>
            <a:r>
              <a:rPr lang="en-AU" dirty="0" err="1" smtClean="0"/>
              <a:t>ogni</a:t>
            </a:r>
            <a:r>
              <a:rPr lang="en-AU" dirty="0" smtClean="0"/>
              <a:t> </a:t>
            </a:r>
            <a:r>
              <a:rPr lang="en-AU" dirty="0" err="1" smtClean="0"/>
              <a:t>sabato</a:t>
            </a:r>
            <a:r>
              <a:rPr lang="en-AU" dirty="0" smtClean="0"/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 smtClean="0"/>
              <a:t>Imperfetto</a:t>
            </a:r>
            <a:r>
              <a:rPr lang="en-AU" dirty="0" smtClean="0"/>
              <a:t> and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It also describes ongoing actions in the past; </a:t>
            </a:r>
            <a:r>
              <a:rPr lang="en-AU" b="1" dirty="0" smtClean="0"/>
              <a:t>what was going on </a:t>
            </a:r>
            <a:r>
              <a:rPr lang="en-AU" dirty="0" smtClean="0"/>
              <a:t>while something else was going on (two verbs in the </a:t>
            </a:r>
            <a:r>
              <a:rPr lang="en-AU" dirty="0" err="1" smtClean="0"/>
              <a:t>imperfetto</a:t>
            </a:r>
            <a:r>
              <a:rPr lang="en-AU" dirty="0" smtClean="0"/>
              <a:t>) </a:t>
            </a:r>
          </a:p>
          <a:p>
            <a:pPr lvl="1"/>
            <a:r>
              <a:rPr lang="en-AU" dirty="0" smtClean="0"/>
              <a:t>Io </a:t>
            </a:r>
            <a:r>
              <a:rPr lang="en-AU" dirty="0" err="1" smtClean="0"/>
              <a:t>guardavo</a:t>
            </a:r>
            <a:r>
              <a:rPr lang="en-AU" dirty="0" smtClean="0"/>
              <a:t> un DVD </a:t>
            </a:r>
            <a:r>
              <a:rPr lang="en-AU" dirty="0" err="1" smtClean="0"/>
              <a:t>mentre</a:t>
            </a:r>
            <a:r>
              <a:rPr lang="en-AU" dirty="0" smtClean="0"/>
              <a:t> </a:t>
            </a:r>
            <a:r>
              <a:rPr lang="en-AU" dirty="0" err="1" smtClean="0"/>
              <a:t>mio</a:t>
            </a:r>
            <a:r>
              <a:rPr lang="en-AU" dirty="0" smtClean="0"/>
              <a:t> </a:t>
            </a:r>
            <a:r>
              <a:rPr lang="en-AU" dirty="0" err="1" smtClean="0"/>
              <a:t>cugino</a:t>
            </a:r>
            <a:r>
              <a:rPr lang="en-AU" dirty="0" smtClean="0"/>
              <a:t> </a:t>
            </a:r>
            <a:r>
              <a:rPr lang="en-AU" dirty="0" err="1" smtClean="0"/>
              <a:t>ascoltava</a:t>
            </a:r>
            <a:r>
              <a:rPr lang="en-AU" dirty="0" smtClean="0"/>
              <a:t> la radio</a:t>
            </a:r>
          </a:p>
          <a:p>
            <a:r>
              <a:rPr lang="en-AU" dirty="0" smtClean="0"/>
              <a:t>or what was going on when something else happened (one verb in the </a:t>
            </a:r>
            <a:r>
              <a:rPr lang="en-AU" dirty="0" err="1" smtClean="0"/>
              <a:t>imperfetto</a:t>
            </a:r>
            <a:r>
              <a:rPr lang="en-AU" dirty="0" smtClean="0"/>
              <a:t>, the other in the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r>
              <a:rPr lang="en-AU" dirty="0" smtClean="0"/>
              <a:t>).</a:t>
            </a:r>
          </a:p>
          <a:p>
            <a:pPr lvl="1"/>
            <a:r>
              <a:rPr lang="en-AU" dirty="0" err="1" smtClean="0"/>
              <a:t>Mangiavate</a:t>
            </a:r>
            <a:r>
              <a:rPr lang="en-AU" dirty="0" smtClean="0"/>
              <a:t> </a:t>
            </a:r>
            <a:r>
              <a:rPr lang="en-AU" dirty="0" err="1" smtClean="0"/>
              <a:t>quando</a:t>
            </a:r>
            <a:r>
              <a:rPr lang="en-AU" dirty="0" smtClean="0"/>
              <a:t> ho </a:t>
            </a:r>
            <a:r>
              <a:rPr lang="en-AU" dirty="0" err="1" smtClean="0"/>
              <a:t>telefonato</a:t>
            </a:r>
            <a:r>
              <a:rPr lang="en-AU" dirty="0" smtClean="0"/>
              <a:t>?</a:t>
            </a:r>
          </a:p>
          <a:p>
            <a:endParaRPr lang="en-A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 smtClean="0"/>
              <a:t>Imperfetto</a:t>
            </a:r>
            <a:r>
              <a:rPr lang="en-AU" dirty="0" smtClean="0"/>
              <a:t> and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</a:t>
            </a:r>
            <a:r>
              <a:rPr lang="en-AU" dirty="0" err="1" smtClean="0"/>
              <a:t>imprefetto</a:t>
            </a:r>
            <a:r>
              <a:rPr lang="en-AU" dirty="0" smtClean="0"/>
              <a:t> also relates conditions or states – Physical or mental – in the past, such as appearance, age, feelings, attitudes, beliefs, time, and weather</a:t>
            </a:r>
          </a:p>
          <a:p>
            <a:pPr lvl="1"/>
            <a:r>
              <a:rPr lang="en-AU" dirty="0" err="1" smtClean="0"/>
              <a:t>Erano</a:t>
            </a:r>
            <a:r>
              <a:rPr lang="en-AU" dirty="0" smtClean="0"/>
              <a:t> le </a:t>
            </a:r>
            <a:r>
              <a:rPr lang="en-AU" dirty="0" err="1" smtClean="0"/>
              <a:t>otto</a:t>
            </a:r>
            <a:r>
              <a:rPr lang="en-AU" dirty="0" smtClean="0"/>
              <a:t> </a:t>
            </a:r>
            <a:r>
              <a:rPr lang="en-AU" dirty="0" err="1" smtClean="0"/>
              <a:t>di</a:t>
            </a:r>
            <a:r>
              <a:rPr lang="en-AU" dirty="0" smtClean="0"/>
              <a:t> sera</a:t>
            </a:r>
          </a:p>
          <a:p>
            <a:pPr lvl="1"/>
            <a:r>
              <a:rPr lang="en-AU" dirty="0" err="1" smtClean="0"/>
              <a:t>Pioveva</a:t>
            </a:r>
            <a:r>
              <a:rPr lang="en-AU" dirty="0" smtClean="0"/>
              <a:t> ma non </a:t>
            </a:r>
            <a:r>
              <a:rPr lang="en-AU" dirty="0" err="1" smtClean="0"/>
              <a:t>faceva</a:t>
            </a:r>
            <a:r>
              <a:rPr lang="en-AU" dirty="0" smtClean="0"/>
              <a:t> </a:t>
            </a:r>
            <a:r>
              <a:rPr lang="en-AU" dirty="0" err="1" smtClean="0"/>
              <a:t>freddo</a:t>
            </a:r>
            <a:endParaRPr lang="en-A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 smtClean="0"/>
              <a:t>Imperfetto</a:t>
            </a:r>
            <a:r>
              <a:rPr lang="en-AU" dirty="0" smtClean="0"/>
              <a:t> and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Because the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r>
              <a:rPr lang="en-AU" dirty="0" smtClean="0"/>
              <a:t> </a:t>
            </a:r>
            <a:r>
              <a:rPr lang="en-AU" dirty="0" err="1" smtClean="0"/>
              <a:t>expreses</a:t>
            </a:r>
            <a:r>
              <a:rPr lang="en-AU" dirty="0" smtClean="0"/>
              <a:t> what happened at a particular moment, whereas the </a:t>
            </a:r>
            <a:r>
              <a:rPr lang="en-AU" dirty="0" err="1" smtClean="0"/>
              <a:t>imperfetto</a:t>
            </a:r>
            <a:r>
              <a:rPr lang="en-AU" dirty="0" smtClean="0"/>
              <a:t> expresses a state of being, the </a:t>
            </a:r>
            <a:r>
              <a:rPr lang="en-AU" dirty="0" err="1" smtClean="0"/>
              <a:t>passato</a:t>
            </a:r>
            <a:r>
              <a:rPr lang="en-AU" dirty="0" smtClean="0"/>
              <a:t> </a:t>
            </a:r>
            <a:r>
              <a:rPr lang="en-AU" dirty="0" err="1" smtClean="0"/>
              <a:t>prossimo</a:t>
            </a:r>
            <a:r>
              <a:rPr lang="en-AU" dirty="0" smtClean="0"/>
              <a:t> is used to indicate a sudden change in a state of being.</a:t>
            </a:r>
          </a:p>
          <a:p>
            <a:pPr lvl="1"/>
            <a:r>
              <a:rPr lang="en-AU" dirty="0" err="1" smtClean="0"/>
              <a:t>Aveva</a:t>
            </a:r>
            <a:r>
              <a:rPr lang="en-AU" dirty="0" smtClean="0"/>
              <a:t> </a:t>
            </a:r>
            <a:r>
              <a:rPr lang="en-AU" dirty="0" err="1" smtClean="0"/>
              <a:t>paura</a:t>
            </a:r>
            <a:r>
              <a:rPr lang="en-AU" dirty="0" smtClean="0"/>
              <a:t> </a:t>
            </a:r>
            <a:r>
              <a:rPr lang="en-AU" dirty="0" err="1" smtClean="0"/>
              <a:t>dei</a:t>
            </a:r>
            <a:r>
              <a:rPr lang="en-AU" dirty="0" smtClean="0"/>
              <a:t> topi</a:t>
            </a:r>
          </a:p>
          <a:p>
            <a:pPr lvl="1"/>
            <a:r>
              <a:rPr lang="en-AU" dirty="0" smtClean="0"/>
              <a:t>Ho </a:t>
            </a:r>
            <a:r>
              <a:rPr lang="en-AU" dirty="0" err="1" smtClean="0"/>
              <a:t>avuto</a:t>
            </a:r>
            <a:r>
              <a:rPr lang="en-AU" dirty="0" smtClean="0"/>
              <a:t> </a:t>
            </a:r>
            <a:r>
              <a:rPr lang="en-AU" dirty="0" err="1" smtClean="0"/>
              <a:t>paura</a:t>
            </a:r>
            <a:r>
              <a:rPr lang="en-AU" dirty="0" smtClean="0"/>
              <a:t> </a:t>
            </a:r>
            <a:r>
              <a:rPr lang="en-AU" dirty="0" err="1" smtClean="0"/>
              <a:t>quando</a:t>
            </a:r>
            <a:r>
              <a:rPr lang="en-AU" dirty="0" smtClean="0"/>
              <a:t> ho </a:t>
            </a:r>
            <a:r>
              <a:rPr lang="en-AU" dirty="0" err="1" smtClean="0"/>
              <a:t>visto</a:t>
            </a:r>
            <a:r>
              <a:rPr lang="en-AU" dirty="0" smtClean="0"/>
              <a:t> </a:t>
            </a:r>
            <a:r>
              <a:rPr lang="en-AU" dirty="0" err="1" smtClean="0"/>
              <a:t>il</a:t>
            </a:r>
            <a:r>
              <a:rPr lang="en-AU" dirty="0" smtClean="0"/>
              <a:t> </a:t>
            </a:r>
            <a:r>
              <a:rPr lang="en-AU" dirty="0" err="1" smtClean="0"/>
              <a:t>topo</a:t>
            </a:r>
            <a:endParaRPr lang="en-A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is the </a:t>
            </a:r>
            <a:r>
              <a:rPr lang="en-AU" dirty="0" err="1" smtClean="0"/>
              <a:t>imperfetto</a:t>
            </a:r>
            <a:r>
              <a:rPr lang="en-AU" dirty="0" smtClean="0"/>
              <a:t>? And when do we use it?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The </a:t>
            </a:r>
            <a:r>
              <a:rPr lang="en-AU" dirty="0" err="1" smtClean="0"/>
              <a:t>imperfetto</a:t>
            </a:r>
            <a:r>
              <a:rPr lang="en-AU" dirty="0" smtClean="0"/>
              <a:t> (imperfect) is another past tense.</a:t>
            </a:r>
          </a:p>
          <a:p>
            <a:r>
              <a:rPr lang="en-AU" dirty="0" smtClean="0"/>
              <a:t>It is used to describe habitual actions</a:t>
            </a:r>
          </a:p>
          <a:p>
            <a:pPr lvl="1"/>
            <a:r>
              <a:rPr lang="en-AU" dirty="0" smtClean="0"/>
              <a:t>What people used to do or things that used to happen</a:t>
            </a:r>
          </a:p>
          <a:p>
            <a:pPr lvl="1"/>
            <a:r>
              <a:rPr lang="en-AU" dirty="0" err="1" smtClean="0"/>
              <a:t>Da</a:t>
            </a:r>
            <a:r>
              <a:rPr lang="en-AU" dirty="0" smtClean="0"/>
              <a:t> bambino </a:t>
            </a:r>
            <a:r>
              <a:rPr lang="en-AU" dirty="0" err="1" smtClean="0"/>
              <a:t>guardavo</a:t>
            </a:r>
            <a:r>
              <a:rPr lang="en-AU" dirty="0" smtClean="0"/>
              <a:t> </a:t>
            </a:r>
            <a:r>
              <a:rPr lang="en-AU" i="1" dirty="0" smtClean="0"/>
              <a:t>Sesame street.</a:t>
            </a:r>
            <a:endParaRPr lang="en-AU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is the </a:t>
            </a:r>
            <a:r>
              <a:rPr lang="en-AU" dirty="0" err="1" smtClean="0"/>
              <a:t>imperfetto</a:t>
            </a:r>
            <a:r>
              <a:rPr lang="en-AU" dirty="0" smtClean="0"/>
              <a:t>? And when do we use it?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It describes past actions that were in progress when something else happened or while something else was going on.</a:t>
            </a:r>
          </a:p>
          <a:p>
            <a:pPr lvl="1"/>
            <a:r>
              <a:rPr lang="en-AU" dirty="0" err="1" smtClean="0"/>
              <a:t>Leggevo</a:t>
            </a:r>
            <a:r>
              <a:rPr lang="en-AU" dirty="0" smtClean="0"/>
              <a:t> </a:t>
            </a:r>
            <a:r>
              <a:rPr lang="en-AU" dirty="0" err="1" smtClean="0"/>
              <a:t>il</a:t>
            </a:r>
            <a:r>
              <a:rPr lang="en-AU" dirty="0" smtClean="0"/>
              <a:t> </a:t>
            </a:r>
            <a:r>
              <a:rPr lang="en-AU" dirty="0" err="1" smtClean="0"/>
              <a:t>giornale</a:t>
            </a:r>
            <a:r>
              <a:rPr lang="en-AU" dirty="0" smtClean="0"/>
              <a:t> </a:t>
            </a:r>
            <a:r>
              <a:rPr lang="en-AU" dirty="0" err="1" smtClean="0"/>
              <a:t>mentre</a:t>
            </a:r>
            <a:r>
              <a:rPr lang="en-AU" dirty="0"/>
              <a:t> </a:t>
            </a:r>
            <a:r>
              <a:rPr lang="en-AU" dirty="0" smtClean="0"/>
              <a:t>(while) Roberto </a:t>
            </a:r>
            <a:r>
              <a:rPr lang="en-AU" dirty="0" err="1" smtClean="0"/>
              <a:t>guardava</a:t>
            </a:r>
            <a:r>
              <a:rPr lang="en-AU" dirty="0" smtClean="0"/>
              <a:t> la </a:t>
            </a:r>
            <a:r>
              <a:rPr lang="en-AU" dirty="0" err="1" smtClean="0"/>
              <a:t>televisione</a:t>
            </a:r>
            <a:r>
              <a:rPr lang="en-AU" dirty="0" smtClean="0"/>
              <a:t>.</a:t>
            </a:r>
            <a:endParaRPr lang="en-A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is the </a:t>
            </a:r>
            <a:r>
              <a:rPr lang="en-AU" dirty="0" err="1" smtClean="0"/>
              <a:t>imperfetto</a:t>
            </a:r>
            <a:r>
              <a:rPr lang="en-AU" dirty="0" smtClean="0"/>
              <a:t>? And when do we use it?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It describes physical, mental, and emotional states in the past. </a:t>
            </a:r>
          </a:p>
          <a:p>
            <a:pPr lvl="1"/>
            <a:r>
              <a:rPr lang="en-AU" dirty="0" smtClean="0"/>
              <a:t>Mi </a:t>
            </a:r>
            <a:r>
              <a:rPr lang="en-AU" dirty="0" err="1" smtClean="0"/>
              <a:t>sentivo</a:t>
            </a:r>
            <a:r>
              <a:rPr lang="en-AU" dirty="0" smtClean="0"/>
              <a:t> </a:t>
            </a:r>
            <a:r>
              <a:rPr lang="en-AU" dirty="0" err="1" smtClean="0"/>
              <a:t>stanco</a:t>
            </a:r>
            <a:endParaRPr lang="en-AU" dirty="0" smtClean="0"/>
          </a:p>
          <a:p>
            <a:pPr lvl="1"/>
            <a:r>
              <a:rPr lang="en-AU" dirty="0" smtClean="0"/>
              <a:t>I </a:t>
            </a:r>
            <a:r>
              <a:rPr lang="en-AU" dirty="0" err="1" smtClean="0"/>
              <a:t>miei</a:t>
            </a:r>
            <a:r>
              <a:rPr lang="en-AU" dirty="0" smtClean="0"/>
              <a:t> </a:t>
            </a:r>
            <a:r>
              <a:rPr lang="en-AU" dirty="0" err="1" smtClean="0"/>
              <a:t>nonni</a:t>
            </a:r>
            <a:r>
              <a:rPr lang="en-AU" dirty="0" smtClean="0"/>
              <a:t> non </a:t>
            </a:r>
            <a:r>
              <a:rPr lang="en-AU" dirty="0" err="1" smtClean="0"/>
              <a:t>volevano</a:t>
            </a:r>
            <a:r>
              <a:rPr lang="en-AU" dirty="0" smtClean="0"/>
              <a:t> </a:t>
            </a:r>
            <a:r>
              <a:rPr lang="en-AU" dirty="0" err="1" smtClean="0"/>
              <a:t>andare</a:t>
            </a:r>
            <a:r>
              <a:rPr lang="en-AU" dirty="0" smtClean="0"/>
              <a:t> al cinema</a:t>
            </a:r>
          </a:p>
          <a:p>
            <a:r>
              <a:rPr lang="en-AU" dirty="0" smtClean="0"/>
              <a:t>It also expresses age, time, and weather in the past.</a:t>
            </a:r>
          </a:p>
          <a:p>
            <a:pPr lvl="1"/>
            <a:r>
              <a:rPr lang="en-AU" dirty="0" err="1" smtClean="0"/>
              <a:t>Quando</a:t>
            </a:r>
            <a:r>
              <a:rPr lang="en-AU" dirty="0" smtClean="0"/>
              <a:t> </a:t>
            </a:r>
            <a:r>
              <a:rPr lang="en-AU" dirty="0" err="1" smtClean="0"/>
              <a:t>avevo</a:t>
            </a:r>
            <a:r>
              <a:rPr lang="en-AU" dirty="0" smtClean="0"/>
              <a:t> </a:t>
            </a:r>
            <a:r>
              <a:rPr lang="en-AU" dirty="0" err="1" smtClean="0"/>
              <a:t>sei</a:t>
            </a:r>
            <a:r>
              <a:rPr lang="en-AU" dirty="0" smtClean="0"/>
              <a:t> o </a:t>
            </a:r>
            <a:r>
              <a:rPr lang="en-AU" dirty="0" err="1" smtClean="0"/>
              <a:t>otto</a:t>
            </a:r>
            <a:r>
              <a:rPr lang="en-AU" dirty="0" smtClean="0"/>
              <a:t> </a:t>
            </a:r>
            <a:r>
              <a:rPr lang="en-AU" dirty="0" err="1" smtClean="0"/>
              <a:t>anni</a:t>
            </a:r>
            <a:r>
              <a:rPr lang="en-AU" dirty="0" smtClean="0"/>
              <a:t>, </a:t>
            </a:r>
            <a:r>
              <a:rPr lang="en-AU" dirty="0" err="1" smtClean="0"/>
              <a:t>guardavo</a:t>
            </a:r>
            <a:r>
              <a:rPr lang="en-AU" dirty="0" smtClean="0"/>
              <a:t> </a:t>
            </a:r>
            <a:r>
              <a:rPr lang="en-AU" dirty="0" err="1" smtClean="0"/>
              <a:t>laTV</a:t>
            </a:r>
            <a:r>
              <a:rPr lang="en-AU" dirty="0" smtClean="0"/>
              <a:t> </a:t>
            </a:r>
            <a:r>
              <a:rPr lang="en-AU" dirty="0" err="1" smtClean="0"/>
              <a:t>vicino</a:t>
            </a:r>
            <a:r>
              <a:rPr lang="en-AU" dirty="0" smtClean="0"/>
              <a:t> </a:t>
            </a:r>
            <a:r>
              <a:rPr lang="en-AU" dirty="0" err="1" smtClean="0"/>
              <a:t>allo</a:t>
            </a:r>
            <a:r>
              <a:rPr lang="en-AU" dirty="0" smtClean="0"/>
              <a:t> </a:t>
            </a:r>
            <a:r>
              <a:rPr lang="en-AU" dirty="0" err="1" smtClean="0"/>
              <a:t>schermo</a:t>
            </a:r>
            <a:endParaRPr lang="en-A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is the </a:t>
            </a:r>
            <a:r>
              <a:rPr lang="en-AU" dirty="0" err="1" smtClean="0"/>
              <a:t>imperfetto</a:t>
            </a:r>
            <a:r>
              <a:rPr lang="en-AU" dirty="0" smtClean="0"/>
              <a:t>? And when do we use it?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Time expressions such as </a:t>
            </a:r>
            <a:r>
              <a:rPr lang="en-AU" dirty="0" err="1" smtClean="0"/>
              <a:t>anni</a:t>
            </a:r>
            <a:r>
              <a:rPr lang="en-AU" dirty="0" smtClean="0"/>
              <a:t> </a:t>
            </a:r>
            <a:r>
              <a:rPr lang="en-AU" dirty="0" err="1" smtClean="0"/>
              <a:t>fa</a:t>
            </a:r>
            <a:r>
              <a:rPr lang="en-AU" dirty="0" smtClean="0"/>
              <a:t> (years a go), </a:t>
            </a:r>
            <a:r>
              <a:rPr lang="en-AU" dirty="0" err="1" smtClean="0"/>
              <a:t>di</a:t>
            </a:r>
            <a:r>
              <a:rPr lang="en-AU" dirty="0" smtClean="0"/>
              <a:t> </a:t>
            </a:r>
            <a:r>
              <a:rPr lang="en-AU" dirty="0" err="1" smtClean="0"/>
              <a:t>solito</a:t>
            </a:r>
            <a:r>
              <a:rPr lang="en-AU" dirty="0" smtClean="0"/>
              <a:t> (usually), sempre (always), </a:t>
            </a:r>
            <a:r>
              <a:rPr lang="en-AU" dirty="0" err="1" smtClean="0"/>
              <a:t>il</a:t>
            </a:r>
            <a:r>
              <a:rPr lang="en-AU" dirty="0" smtClean="0"/>
              <a:t> </a:t>
            </a:r>
            <a:r>
              <a:rPr lang="en-AU" dirty="0" err="1" smtClean="0"/>
              <a:t>lunedi</a:t>
            </a:r>
            <a:r>
              <a:rPr lang="en-AU" dirty="0" smtClean="0"/>
              <a:t>, </a:t>
            </a:r>
            <a:r>
              <a:rPr lang="en-AU" dirty="0" err="1" smtClean="0"/>
              <a:t>il</a:t>
            </a:r>
            <a:r>
              <a:rPr lang="en-AU" dirty="0" smtClean="0"/>
              <a:t> </a:t>
            </a:r>
            <a:r>
              <a:rPr lang="en-AU" dirty="0" err="1" smtClean="0"/>
              <a:t>martedi</a:t>
            </a:r>
            <a:r>
              <a:rPr lang="en-AU" dirty="0" smtClean="0"/>
              <a:t>… (</a:t>
            </a:r>
            <a:r>
              <a:rPr lang="en-AU" dirty="0" err="1" smtClean="0"/>
              <a:t>mondays</a:t>
            </a:r>
            <a:r>
              <a:rPr lang="en-AU" dirty="0" smtClean="0"/>
              <a:t>, </a:t>
            </a:r>
            <a:r>
              <a:rPr lang="en-AU" dirty="0" err="1" smtClean="0"/>
              <a:t>tuesdays</a:t>
            </a:r>
            <a:r>
              <a:rPr lang="en-AU" dirty="0" smtClean="0"/>
              <a:t>…) are frequently used with the </a:t>
            </a:r>
            <a:r>
              <a:rPr lang="en-AU" dirty="0" err="1" smtClean="0"/>
              <a:t>imperfetto</a:t>
            </a:r>
            <a:r>
              <a:rPr lang="en-AU" dirty="0" smtClean="0"/>
              <a:t>.</a:t>
            </a:r>
          </a:p>
          <a:p>
            <a:pPr lvl="1"/>
            <a:r>
              <a:rPr lang="en-AU" dirty="0" smtClean="0"/>
              <a:t>Non </a:t>
            </a:r>
            <a:r>
              <a:rPr lang="en-AU" dirty="0" err="1" smtClean="0"/>
              <a:t>capisco</a:t>
            </a:r>
            <a:r>
              <a:rPr lang="en-AU" dirty="0" smtClean="0"/>
              <a:t> </a:t>
            </a:r>
            <a:r>
              <a:rPr lang="en-AU" dirty="0" err="1" smtClean="0"/>
              <a:t>perché</a:t>
            </a:r>
            <a:r>
              <a:rPr lang="en-AU" dirty="0" smtClean="0"/>
              <a:t> </a:t>
            </a:r>
            <a:r>
              <a:rPr lang="en-AU" dirty="0" err="1" smtClean="0"/>
              <a:t>ero</a:t>
            </a:r>
            <a:r>
              <a:rPr lang="en-AU" dirty="0" smtClean="0"/>
              <a:t> sempre </a:t>
            </a:r>
            <a:r>
              <a:rPr lang="en-AU" dirty="0" err="1" smtClean="0"/>
              <a:t>stanco</a:t>
            </a:r>
            <a:endParaRPr lang="en-A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we use the </a:t>
            </a:r>
            <a:r>
              <a:rPr lang="en-AU" dirty="0" err="1" smtClean="0"/>
              <a:t>imperfetto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/>
          <a:lstStyle/>
          <a:p>
            <a:r>
              <a:rPr lang="en-AU" dirty="0" smtClean="0"/>
              <a:t>It is formed by dropping the –re of the infinitive and adding the same set of endings to verbs of all conjugations, no matter the ending (are, ere, ire).</a:t>
            </a:r>
          </a:p>
          <a:p>
            <a:r>
              <a:rPr lang="en-AU" dirty="0" smtClean="0"/>
              <a:t>+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14480" y="3571876"/>
          <a:ext cx="5000660" cy="304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00330"/>
                <a:gridCol w="25003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400" dirty="0" smtClean="0"/>
                        <a:t>Subject Pronoun</a:t>
                      </a:r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dirty="0" err="1" smtClean="0"/>
                        <a:t>Imperfetto</a:t>
                      </a:r>
                      <a:r>
                        <a:rPr lang="en-AU" sz="2400" dirty="0" smtClean="0"/>
                        <a:t> Endings</a:t>
                      </a:r>
                      <a:endParaRPr lang="en-A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io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Vo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tu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Vi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Lui</a:t>
                      </a:r>
                      <a:r>
                        <a:rPr lang="en-AU" dirty="0" smtClean="0"/>
                        <a:t> / lei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Va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Noi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Vamo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Voi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Vate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Loro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Vano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we use the </a:t>
            </a:r>
            <a:r>
              <a:rPr lang="en-AU" dirty="0" err="1" smtClean="0"/>
              <a:t>imperfetto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verb </a:t>
            </a:r>
            <a:r>
              <a:rPr lang="en-AU" dirty="0" err="1" smtClean="0"/>
              <a:t>essere</a:t>
            </a:r>
            <a:r>
              <a:rPr lang="en-AU" dirty="0" smtClean="0"/>
              <a:t> is irregular in the </a:t>
            </a:r>
            <a:r>
              <a:rPr lang="en-AU" dirty="0" err="1" smtClean="0"/>
              <a:t>imperfetto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896620"/>
              </p:ext>
            </p:extLst>
          </p:nvPr>
        </p:nvGraphicFramePr>
        <p:xfrm>
          <a:off x="1547664" y="3429000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Subject Pronoun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Essere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Io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Ero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Tu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Eri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Lui</a:t>
                      </a:r>
                      <a:r>
                        <a:rPr lang="en-AU" dirty="0" smtClean="0"/>
                        <a:t>/lei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Era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Noi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Eravamo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Voi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Eravate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Loro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erano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we use the </a:t>
            </a:r>
            <a:r>
              <a:rPr lang="en-AU" dirty="0" err="1"/>
              <a:t>imperfetto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verb </a:t>
            </a:r>
            <a:r>
              <a:rPr lang="en-AU" dirty="0" err="1" smtClean="0"/>
              <a:t>avere</a:t>
            </a:r>
            <a:r>
              <a:rPr lang="en-AU" dirty="0" smtClean="0"/>
              <a:t> is also </a:t>
            </a:r>
            <a:r>
              <a:rPr lang="en-AU" dirty="0"/>
              <a:t>irregular in the </a:t>
            </a:r>
            <a:r>
              <a:rPr lang="en-AU" dirty="0" err="1"/>
              <a:t>imperfetto</a:t>
            </a:r>
            <a:endParaRPr lang="en-AU" dirty="0"/>
          </a:p>
          <a:p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532252"/>
              </p:ext>
            </p:extLst>
          </p:nvPr>
        </p:nvGraphicFramePr>
        <p:xfrm>
          <a:off x="1187624" y="3356992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Subject Pronoun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Avere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Io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avevo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Tu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avevi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Lui</a:t>
                      </a:r>
                      <a:r>
                        <a:rPr lang="en-AU" dirty="0" smtClean="0"/>
                        <a:t>/lei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aveva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Noi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a</a:t>
                      </a:r>
                      <a:r>
                        <a:rPr lang="en-AU" smtClean="0"/>
                        <a:t>vevamo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Voi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avevate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Loro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avevano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591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we use the </a:t>
            </a:r>
            <a:r>
              <a:rPr lang="en-AU" dirty="0" err="1" smtClean="0"/>
              <a:t>imperfetto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verbs </a:t>
            </a:r>
            <a:r>
              <a:rPr lang="en-AU" dirty="0" err="1" smtClean="0"/>
              <a:t>bere</a:t>
            </a:r>
            <a:r>
              <a:rPr lang="en-AU" dirty="0" smtClean="0"/>
              <a:t>, dire, fare have irregular stems in the </a:t>
            </a:r>
            <a:r>
              <a:rPr lang="en-AU" dirty="0" err="1" smtClean="0"/>
              <a:t>imperfetto</a:t>
            </a:r>
            <a:endParaRPr lang="en-AU" dirty="0" smtClean="0"/>
          </a:p>
          <a:p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85852" y="3000372"/>
          <a:ext cx="6096000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Bere</a:t>
                      </a:r>
                      <a:r>
                        <a:rPr lang="en-AU" dirty="0" smtClean="0"/>
                        <a:t> – (</a:t>
                      </a:r>
                      <a:r>
                        <a:rPr lang="en-AU" dirty="0" err="1" smtClean="0"/>
                        <a:t>bev</a:t>
                      </a:r>
                      <a:r>
                        <a:rPr lang="en-AU" dirty="0" smtClean="0"/>
                        <a:t>-)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Dire (</a:t>
                      </a:r>
                      <a:r>
                        <a:rPr lang="en-AU" dirty="0" err="1" smtClean="0"/>
                        <a:t>dic</a:t>
                      </a:r>
                      <a:r>
                        <a:rPr lang="en-AU" dirty="0" smtClean="0"/>
                        <a:t>-)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Fare (</a:t>
                      </a:r>
                      <a:r>
                        <a:rPr lang="en-AU" dirty="0" err="1" smtClean="0"/>
                        <a:t>fac</a:t>
                      </a:r>
                      <a:r>
                        <a:rPr lang="en-AU" dirty="0" smtClean="0"/>
                        <a:t>-)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Bevevo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Dicevo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Facevo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Bevevi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Dicevi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Facevi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Beveva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Diceva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Faceva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Bevevamo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Dicevamo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Facevamo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Bevevate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Dicevate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Facevate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Bevevano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dicevano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facevano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1449</TotalTime>
  <Words>638</Words>
  <Application>Microsoft Office PowerPoint</Application>
  <PresentationFormat>On-screen Show (4:3)</PresentationFormat>
  <Paragraphs>112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Foundry</vt:lpstr>
      <vt:lpstr>Imperfetto</vt:lpstr>
      <vt:lpstr>What is the imperfetto? And when do we use it?</vt:lpstr>
      <vt:lpstr>What is the imperfetto? And when do we use it?</vt:lpstr>
      <vt:lpstr>What is the imperfetto? And when do we use it?</vt:lpstr>
      <vt:lpstr>What is the imperfetto? And when do we use it?</vt:lpstr>
      <vt:lpstr>How we use the imperfetto</vt:lpstr>
      <vt:lpstr>How we use the imperfetto</vt:lpstr>
      <vt:lpstr>How we use the imperfetto</vt:lpstr>
      <vt:lpstr>How we use the imperfetto</vt:lpstr>
      <vt:lpstr>Imperfetto and Passato Prossimo</vt:lpstr>
      <vt:lpstr>Imperfetto and Passato Prossimo</vt:lpstr>
      <vt:lpstr>Imperfetto and Passato Prossimo</vt:lpstr>
      <vt:lpstr>Imperfetto and Passato Prossimo</vt:lpstr>
      <vt:lpstr>Imperfetto and Passato Prossimo</vt:lpstr>
      <vt:lpstr>Imperfetto and Passato Prossimo</vt:lpstr>
    </vt:vector>
  </TitlesOfParts>
  <Company>DEECD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Imperfetto</dc:title>
  <dc:creator>DEECD</dc:creator>
  <cp:lastModifiedBy>Jacqueline Melia</cp:lastModifiedBy>
  <cp:revision>14</cp:revision>
  <dcterms:created xsi:type="dcterms:W3CDTF">2011-06-20T01:15:38Z</dcterms:created>
  <dcterms:modified xsi:type="dcterms:W3CDTF">2013-10-24T22:17:20Z</dcterms:modified>
</cp:coreProperties>
</file>