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E334B55-BBED-4BDB-BA3E-5B0636AC2212}" type="datetimeFigureOut">
              <a:rPr lang="en-AU" smtClean="0"/>
              <a:t>10/08/2021</a:t>
            </a:fld>
            <a:endParaRPr lang="en-A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A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3726850-C5EF-4885-B572-51514D3DADE1}" type="slidenum">
              <a:rPr lang="en-AU" smtClean="0"/>
              <a:t>‹#›</a:t>
            </a:fld>
            <a:endParaRPr lang="en-AU"/>
          </a:p>
        </p:txBody>
      </p:sp>
    </p:spTree>
    <p:extLst>
      <p:ext uri="{BB962C8B-B14F-4D97-AF65-F5344CB8AC3E}">
        <p14:creationId xmlns:p14="http://schemas.microsoft.com/office/powerpoint/2010/main" val="404811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34B55-BBED-4BDB-BA3E-5B0636AC2212}"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253980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34B55-BBED-4BDB-BA3E-5B0636AC2212}"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378061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34B55-BBED-4BDB-BA3E-5B0636AC2212}"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10508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334B55-BBED-4BDB-BA3E-5B0636AC2212}" type="datetimeFigureOut">
              <a:rPr lang="en-AU" smtClean="0"/>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164914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334B55-BBED-4BDB-BA3E-5B0636AC2212}" type="datetimeFigureOut">
              <a:rPr lang="en-AU" smtClean="0"/>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239867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334B55-BBED-4BDB-BA3E-5B0636AC2212}" type="datetimeFigureOut">
              <a:rPr lang="en-AU" smtClean="0"/>
              <a:t>10/08/2021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365993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334B55-BBED-4BDB-BA3E-5B0636AC2212}" type="datetimeFigureOut">
              <a:rPr lang="en-AU" smtClean="0"/>
              <a:t>10/08/2021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135409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34B55-BBED-4BDB-BA3E-5B0636AC2212}" type="datetimeFigureOut">
              <a:rPr lang="en-AU" smtClean="0"/>
              <a:t>10/08/2021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3726850-C5EF-4885-B572-51514D3DADE1}" type="slidenum">
              <a:rPr lang="en-AU" smtClean="0"/>
              <a:t>‹#›</a:t>
            </a:fld>
            <a:endParaRPr lang="en-AU"/>
          </a:p>
        </p:txBody>
      </p:sp>
    </p:spTree>
    <p:extLst>
      <p:ext uri="{BB962C8B-B14F-4D97-AF65-F5344CB8AC3E}">
        <p14:creationId xmlns:p14="http://schemas.microsoft.com/office/powerpoint/2010/main" val="177317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CE334B55-BBED-4BDB-BA3E-5B0636AC2212}" type="datetimeFigureOut">
              <a:rPr lang="en-AU" smtClean="0"/>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3726850-C5EF-4885-B572-51514D3DADE1}" type="slidenum">
              <a:rPr lang="en-AU" smtClean="0"/>
              <a:t>‹#›</a:t>
            </a:fld>
            <a:endParaRPr lang="en-AU"/>
          </a:p>
        </p:txBody>
      </p:sp>
    </p:spTree>
    <p:extLst>
      <p:ext uri="{BB962C8B-B14F-4D97-AF65-F5344CB8AC3E}">
        <p14:creationId xmlns:p14="http://schemas.microsoft.com/office/powerpoint/2010/main" val="8642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E334B55-BBED-4BDB-BA3E-5B0636AC2212}" type="datetimeFigureOut">
              <a:rPr lang="en-AU" smtClean="0"/>
              <a:t>10/08/2021</a:t>
            </a:fld>
            <a:endParaRPr lang="en-A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A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3726850-C5EF-4885-B572-51514D3DADE1}" type="slidenum">
              <a:rPr lang="en-AU" smtClean="0"/>
              <a:t>‹#›</a:t>
            </a:fld>
            <a:endParaRPr lang="en-AU"/>
          </a:p>
        </p:txBody>
      </p:sp>
    </p:spTree>
    <p:extLst>
      <p:ext uri="{BB962C8B-B14F-4D97-AF65-F5344CB8AC3E}">
        <p14:creationId xmlns:p14="http://schemas.microsoft.com/office/powerpoint/2010/main" val="20127456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E334B55-BBED-4BDB-BA3E-5B0636AC2212}" type="datetimeFigureOut">
              <a:rPr lang="en-AU" smtClean="0"/>
              <a:t>10/08/2021</a:t>
            </a:fld>
            <a:endParaRPr lang="en-A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A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3726850-C5EF-4885-B572-51514D3DADE1}" type="slidenum">
              <a:rPr lang="en-AU" smtClean="0"/>
              <a:t>‹#›</a:t>
            </a:fld>
            <a:endParaRPr lang="en-AU"/>
          </a:p>
        </p:txBody>
      </p:sp>
    </p:spTree>
    <p:extLst>
      <p:ext uri="{BB962C8B-B14F-4D97-AF65-F5344CB8AC3E}">
        <p14:creationId xmlns:p14="http://schemas.microsoft.com/office/powerpoint/2010/main" val="163804662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aus01.safelinks.protection.outlook.com/?url=https%3A%2F%2Fau.reachout.com%2Farticles%2Fquiz-how-to-deal-with-bullying&amp;data=04%7C01%7CAtha.Kolovos%40education.vic.gov.au%7C94038b9191424c617b3e08d95ad2b250%7Cd96cb3371a8744cfb69b3cec334a4c1f%7C0%7C0%7C637640684242649353%7CUnknown%7CTWFpbGZsb3d8eyJWIjoiMC4wLjAwMDAiLCJQIjoiV2luMzIiLCJBTiI6Ik1haWwiLCJXVCI6Mn0%3D%7C1000&amp;sdata=iX0tTXcwshV7coJBDhSJlmSVLOX87M1G3BCbqPcpid8%3D&amp;reserved=0" TargetMode="External"/><Relationship Id="rId3" Type="http://schemas.openxmlformats.org/officeDocument/2006/relationships/hyperlink" Target="https://aus01.safelinks.protection.outlook.com/?url=https%3A%2F%2Fau.reachout.com%2Farticles%2Fquiz-what-mindset-do-you-have&amp;data=04%7C01%7CAtha.Kolovos%40education.vic.gov.au%7C94038b9191424c617b3e08d95ad2b250%7Cd96cb3371a8744cfb69b3cec334a4c1f%7C0%7C0%7C637640684242599376%7CUnknown%7CTWFpbGZsb3d8eyJWIjoiMC4wLjAwMDAiLCJQIjoiV2luMzIiLCJBTiI6Ik1haWwiLCJXVCI6Mn0%3D%7C1000&amp;sdata=WJ%2BXUSzjpDTz12ZovMZKivsJifDl4rRBI4kX%2Fmx%2BEG0%3D&amp;reserved=0" TargetMode="External"/><Relationship Id="rId7" Type="http://schemas.openxmlformats.org/officeDocument/2006/relationships/hyperlink" Target="https://aus01.safelinks.protection.outlook.com/?url=https%3A%2F%2Fau.reachout.com%2Farticles%2Fquiz-whats-your-at-home-study-style&amp;data=04%7C01%7CAtha.Kolovos%40education.vic.gov.au%7C94038b9191424c617b3e08d95ad2b250%7Cd96cb3371a8744cfb69b3cec334a4c1f%7C0%7C0%7C637640684242639360%7CUnknown%7CTWFpbGZsb3d8eyJWIjoiMC4wLjAwMDAiLCJQIjoiV2luMzIiLCJBTiI6Ik1haWwiLCJXVCI6Mn0%3D%7C1000&amp;sdata=bH08HcwvwLfzvTkhulcbXAsP7BjP53lZHk86DzdywDA%3D&amp;reserved=0" TargetMode="External"/><Relationship Id="rId2" Type="http://schemas.openxmlformats.org/officeDocument/2006/relationships/hyperlink" Target="https://au.reachout.com/articles/how-are-you-going" TargetMode="External"/><Relationship Id="rId1" Type="http://schemas.openxmlformats.org/officeDocument/2006/relationships/slideLayout" Target="../slideLayouts/slideLayout2.xml"/><Relationship Id="rId6" Type="http://schemas.openxmlformats.org/officeDocument/2006/relationships/hyperlink" Target="https://aus01.safelinks.protection.outlook.com/?url=https%3A%2F%2Fau.reachout.com%2Farticles%2Fwhats-your-chill-style&amp;data=04%7C01%7CAtha.Kolovos%40education.vic.gov.au%7C94038b9191424c617b3e08d95ad2b250%7Cd96cb3371a8744cfb69b3cec334a4c1f%7C0%7C0%7C637640684242639360%7CUnknown%7CTWFpbGZsb3d8eyJWIjoiMC4wLjAwMDAiLCJQIjoiV2luMzIiLCJBTiI6Ik1haWwiLCJXVCI6Mn0%3D%7C1000&amp;sdata=BenXztb8wDMKMPLVj4zqFmHnF21CodYSwwLyFETCT1Y%3D&amp;reserved=0" TargetMode="External"/><Relationship Id="rId5" Type="http://schemas.openxmlformats.org/officeDocument/2006/relationships/hyperlink" Target="https://aus01.safelinks.protection.outlook.com/?url=https%3A%2F%2Fau.reachout.com%2Fhealthy-friendship-group-quiz&amp;data=04%7C01%7CAtha.Kolovos%40education.vic.gov.au%7C94038b9191424c617b3e08d95ad2b250%7Cd96cb3371a8744cfb69b3cec334a4c1f%7C0%7C0%7C637640684242619368%7CUnknown%7CTWFpbGZsb3d8eyJWIjoiMC4wLjAwMDAiLCJQIjoiV2luMzIiLCJBTiI6Ik1haWwiLCJXVCI6Mn0%3D%7C1000&amp;sdata=o8XOIeXHn7X77ZEKb9JGAoFnwQL%2BKOwctp47XnB4Jcg%3D&amp;reserved=0" TargetMode="External"/><Relationship Id="rId10" Type="http://schemas.openxmlformats.org/officeDocument/2006/relationships/image" Target="../media/image28.jpeg"/><Relationship Id="rId4" Type="http://schemas.openxmlformats.org/officeDocument/2006/relationships/hyperlink" Target="https://aus01.safelinks.protection.outlook.com/?url=https%3A%2F%2Fau.reachout.com%2Farticles%2Fquiz-what-kind-of-worker-are-you&amp;data=04%7C01%7CAtha.Kolovos%40education.vic.gov.au%7C94038b9191424c617b3e08d95ad2b250%7Cd96cb3371a8744cfb69b3cec334a4c1f%7C0%7C0%7C637640684242609376%7CUnknown%7CTWFpbGZsb3d8eyJWIjoiMC4wLjAwMDAiLCJQIjoiV2luMzIiLCJBTiI6Ik1haWwiLCJXVCI6Mn0%3D%7C1000&amp;sdata=H%2BuwyDY6DnQphfQFhmFDnvv1S7%2BLwBlRSCogBuGDVG0%3D&amp;reserved=0" TargetMode="External"/><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lms.craigieburnsc.vic.edu.au/course/view.php?id=36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smilingmind.com.au/creat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ike.com/au/ntc-app" TargetMode="External"/><Relationship Id="rId2" Type="http://schemas.openxmlformats.org/officeDocument/2006/relationships/hyperlink" Target="https://www.youtube.com/user/yogawithadriene"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au.reachout.com/articles/10-ways-to-take-care-of-yourself-during-coronavir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Wellbeing Day </a:t>
            </a:r>
            <a:endParaRPr lang="en-AU" dirty="0"/>
          </a:p>
        </p:txBody>
      </p:sp>
      <p:sp>
        <p:nvSpPr>
          <p:cNvPr id="3" name="Subtitle 2"/>
          <p:cNvSpPr>
            <a:spLocks noGrp="1"/>
          </p:cNvSpPr>
          <p:nvPr>
            <p:ph type="subTitle" idx="1"/>
          </p:nvPr>
        </p:nvSpPr>
        <p:spPr>
          <a:xfrm>
            <a:off x="1380553" y="4123267"/>
            <a:ext cx="9228201" cy="1645920"/>
          </a:xfrm>
        </p:spPr>
        <p:txBody>
          <a:bodyPr/>
          <a:lstStyle/>
          <a:p>
            <a:pPr algn="ctr"/>
            <a:r>
              <a:rPr lang="en-US" dirty="0" smtClean="0"/>
              <a:t>Thursday 12</a:t>
            </a:r>
            <a:r>
              <a:rPr lang="en-US" baseline="30000" dirty="0" smtClean="0"/>
              <a:t>th</a:t>
            </a:r>
            <a:r>
              <a:rPr lang="en-US" dirty="0" smtClean="0"/>
              <a:t> August 2021</a:t>
            </a:r>
          </a:p>
          <a:p>
            <a:pPr algn="ctr"/>
            <a:endParaRPr lang="en-AU" dirty="0"/>
          </a:p>
        </p:txBody>
      </p:sp>
      <p:pic>
        <p:nvPicPr>
          <p:cNvPr id="11266" name="Picture 2" descr="Self-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58" y="4046844"/>
            <a:ext cx="2543119" cy="254311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ustle and Flow Blog: Practicing Self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017" y="4199375"/>
            <a:ext cx="3197225" cy="223805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Sloth Yoga Vector Art, Icons, and Graphics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641" y="4610199"/>
            <a:ext cx="2164496" cy="2154877"/>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logc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707" y="283535"/>
            <a:ext cx="2101891" cy="190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462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33 self care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1"/>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501377" y="1821531"/>
            <a:ext cx="3962214" cy="3167564"/>
          </a:xfrm>
          <a:prstGeom prst="rect">
            <a:avLst/>
          </a:prstGeom>
        </p:spPr>
      </p:pic>
    </p:spTree>
    <p:extLst>
      <p:ext uri="{BB962C8B-B14F-4D97-AF65-F5344CB8AC3E}">
        <p14:creationId xmlns:p14="http://schemas.microsoft.com/office/powerpoint/2010/main" val="4019805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lumMod val="75000"/>
                    <a:lumOff val="25000"/>
                  </a:schemeClr>
                </a:solidFill>
              </a:rPr>
              <a:t>??Online Quizzes??</a:t>
            </a:r>
            <a:endParaRPr lang="en-AU" b="1" dirty="0">
              <a:solidFill>
                <a:schemeClr val="tx2">
                  <a:lumMod val="75000"/>
                  <a:lumOff val="25000"/>
                </a:schemeClr>
              </a:solidFill>
            </a:endParaRPr>
          </a:p>
        </p:txBody>
      </p:sp>
      <p:sp>
        <p:nvSpPr>
          <p:cNvPr id="3" name="Content Placeholder 2"/>
          <p:cNvSpPr>
            <a:spLocks noGrp="1"/>
          </p:cNvSpPr>
          <p:nvPr>
            <p:ph idx="1"/>
          </p:nvPr>
        </p:nvSpPr>
        <p:spPr>
          <a:xfrm>
            <a:off x="429144" y="2157730"/>
            <a:ext cx="7559824" cy="3585343"/>
          </a:xfrm>
        </p:spPr>
        <p:txBody>
          <a:bodyPr>
            <a:normAutofit fontScale="92500" lnSpcReduction="20000"/>
          </a:bodyPr>
          <a:lstStyle/>
          <a:p>
            <a:pPr marL="457200" indent="-457200">
              <a:buFont typeface="+mj-lt"/>
              <a:buAutoNum type="arabicPeriod"/>
            </a:pPr>
            <a:r>
              <a:rPr lang="en-AU" u="sng" dirty="0">
                <a:hlinkClick r:id="rId2"/>
              </a:rPr>
              <a:t>https://au.reachout.com/articles/how-are-you-going</a:t>
            </a:r>
            <a:r>
              <a:rPr lang="en-AU" dirty="0"/>
              <a:t> </a:t>
            </a:r>
            <a:endParaRPr lang="en-AU" dirty="0" smtClean="0"/>
          </a:p>
          <a:p>
            <a:pPr marL="457200" indent="-457200">
              <a:buFont typeface="+mj-lt"/>
              <a:buAutoNum type="arabicPeriod"/>
            </a:pPr>
            <a:r>
              <a:rPr lang="en-AU" u="sng" dirty="0">
                <a:hlinkClick r:id="rId3"/>
              </a:rPr>
              <a:t>https://au.reachout.com/articles/quiz-what-mindset-do-you-have</a:t>
            </a:r>
            <a:endParaRPr lang="en-AU" dirty="0"/>
          </a:p>
          <a:p>
            <a:pPr marL="457200" indent="-457200">
              <a:buFont typeface="+mj-lt"/>
              <a:buAutoNum type="arabicPeriod"/>
            </a:pPr>
            <a:r>
              <a:rPr lang="en-AU" u="sng" dirty="0">
                <a:hlinkClick r:id="rId4"/>
              </a:rPr>
              <a:t>https://au.reachout.com/articles/quiz-what-kind-of-worker-are-you</a:t>
            </a:r>
            <a:endParaRPr lang="en-AU" dirty="0"/>
          </a:p>
          <a:p>
            <a:pPr marL="457200" indent="-457200">
              <a:buFont typeface="+mj-lt"/>
              <a:buAutoNum type="arabicPeriod"/>
            </a:pPr>
            <a:r>
              <a:rPr lang="en-AU" u="sng" dirty="0">
                <a:hlinkClick r:id="rId5"/>
              </a:rPr>
              <a:t>https://au.reachout.com/healthy-friendship-group-quiz</a:t>
            </a:r>
            <a:endParaRPr lang="en-AU" dirty="0"/>
          </a:p>
          <a:p>
            <a:pPr marL="457200" indent="-457200">
              <a:buFont typeface="+mj-lt"/>
              <a:buAutoNum type="arabicPeriod"/>
            </a:pPr>
            <a:r>
              <a:rPr lang="en-AU" u="sng" dirty="0">
                <a:hlinkClick r:id="rId6"/>
              </a:rPr>
              <a:t>https://au.reachout.com/articles/whats-your-chill-style</a:t>
            </a:r>
            <a:endParaRPr lang="en-AU" dirty="0"/>
          </a:p>
          <a:p>
            <a:pPr marL="457200" indent="-457200">
              <a:buFont typeface="+mj-lt"/>
              <a:buAutoNum type="arabicPeriod"/>
            </a:pPr>
            <a:r>
              <a:rPr lang="en-AU" u="sng" dirty="0">
                <a:hlinkClick r:id="rId7"/>
              </a:rPr>
              <a:t>https://au.reachout.com/articles/quiz-whats-your-at-home-study-style</a:t>
            </a:r>
            <a:endParaRPr lang="en-AU" dirty="0"/>
          </a:p>
          <a:p>
            <a:pPr marL="457200" indent="-457200">
              <a:buFont typeface="+mj-lt"/>
              <a:buAutoNum type="arabicPeriod"/>
            </a:pPr>
            <a:r>
              <a:rPr lang="en-AU" u="sng" dirty="0">
                <a:hlinkClick r:id="rId8"/>
              </a:rPr>
              <a:t>https://au.reachout.com/articles/quiz-how-to-deal-with-bullying</a:t>
            </a:r>
            <a:endParaRPr lang="en-AU" dirty="0"/>
          </a:p>
          <a:p>
            <a:pPr marL="457200" indent="-457200">
              <a:buFont typeface="+mj-lt"/>
              <a:buAutoNum type="arabicPeriod"/>
            </a:pPr>
            <a:endParaRPr lang="en-AU" dirty="0" smtClean="0"/>
          </a:p>
          <a:p>
            <a:endParaRPr lang="en-AU" dirty="0"/>
          </a:p>
          <a:p>
            <a:pPr marL="0" indent="0">
              <a:buNone/>
            </a:pPr>
            <a:endParaRPr lang="en-AU" dirty="0"/>
          </a:p>
        </p:txBody>
      </p:sp>
      <p:pic>
        <p:nvPicPr>
          <p:cNvPr id="10242" name="Picture 2" descr="My 30 Animal Comics To Inspire People To Love And Care For Themselves |  Bored Pan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59258" y="858319"/>
            <a:ext cx="2598821" cy="259882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aking time for self care - Yoga doggy | Meme Genera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6938" y="3829873"/>
            <a:ext cx="3223460" cy="214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2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ush Script MT" panose="03060802040406070304" pitchFamily="66" charset="0"/>
              </a:rPr>
              <a:t>Lots more resources and activities can be found on the Craigieburn Student Wellbeing LMS page:</a:t>
            </a:r>
            <a:endParaRPr lang="en-AU" dirty="0">
              <a:latin typeface="Brush Script MT" panose="03060802040406070304" pitchFamily="66" charset="0"/>
            </a:endParaRPr>
          </a:p>
        </p:txBody>
      </p:sp>
      <p:sp>
        <p:nvSpPr>
          <p:cNvPr id="3" name="Content Placeholder 2"/>
          <p:cNvSpPr>
            <a:spLocks noGrp="1"/>
          </p:cNvSpPr>
          <p:nvPr>
            <p:ph idx="1"/>
          </p:nvPr>
        </p:nvSpPr>
        <p:spPr/>
        <p:txBody>
          <a:bodyPr/>
          <a:lstStyle/>
          <a:p>
            <a:endParaRPr lang="en-AU" dirty="0" smtClean="0">
              <a:hlinkClick r:id="rId2"/>
            </a:endParaRPr>
          </a:p>
          <a:p>
            <a:endParaRPr lang="en-AU" dirty="0">
              <a:hlinkClick r:id="rId2"/>
            </a:endParaRPr>
          </a:p>
          <a:p>
            <a:pPr algn="ctr"/>
            <a:endParaRPr lang="en-AU" sz="3600" dirty="0" smtClean="0">
              <a:hlinkClick r:id="rId2"/>
            </a:endParaRPr>
          </a:p>
          <a:p>
            <a:pPr algn="ctr"/>
            <a:r>
              <a:rPr lang="en-AU" sz="3600" dirty="0" smtClean="0">
                <a:hlinkClick r:id="rId2"/>
              </a:rPr>
              <a:t>https</a:t>
            </a:r>
            <a:r>
              <a:rPr lang="en-AU" sz="3600" dirty="0">
                <a:hlinkClick r:id="rId2"/>
              </a:rPr>
              <a:t>://</a:t>
            </a:r>
            <a:r>
              <a:rPr lang="en-AU" sz="3600" dirty="0" smtClean="0">
                <a:hlinkClick r:id="rId2"/>
              </a:rPr>
              <a:t>lms.craigieburnsc.vic.edu.au/course/view.php?id=367</a:t>
            </a:r>
            <a:endParaRPr lang="en-AU" sz="3600" dirty="0" smtClean="0"/>
          </a:p>
          <a:p>
            <a:endParaRPr lang="en-AU" dirty="0"/>
          </a:p>
        </p:txBody>
      </p:sp>
      <p:pic>
        <p:nvPicPr>
          <p:cNvPr id="1026" name="Picture 2" descr="2 actions university leaders can take to impact student wellbeing - eCampus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36" y="4736374"/>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9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AU" sz="3200" dirty="0">
                <a:solidFill>
                  <a:schemeClr val="tx1"/>
                </a:solidFill>
                <a:latin typeface="Brush Script MT" panose="03060802040406070304" pitchFamily="66" charset="0"/>
              </a:rPr>
              <a:t>‘People with the growth mindset know that it takes time for potential to flower.’ </a:t>
            </a:r>
            <a:r>
              <a:rPr lang="en-AU" sz="3200" dirty="0" smtClean="0">
                <a:solidFill>
                  <a:schemeClr val="tx1"/>
                </a:solidFill>
                <a:latin typeface="Brush Script MT" panose="03060802040406070304" pitchFamily="66" charset="0"/>
              </a:rPr>
              <a:t/>
            </a:r>
            <a:br>
              <a:rPr lang="en-AU" sz="3200" dirty="0" smtClean="0">
                <a:solidFill>
                  <a:schemeClr val="tx1"/>
                </a:solidFill>
                <a:latin typeface="Brush Script MT" panose="03060802040406070304" pitchFamily="66" charset="0"/>
              </a:rPr>
            </a:br>
            <a:r>
              <a:rPr lang="en-AU" sz="3200" dirty="0" smtClean="0">
                <a:solidFill>
                  <a:schemeClr val="tx1"/>
                </a:solidFill>
                <a:latin typeface="Brush Script MT" panose="03060802040406070304" pitchFamily="66" charset="0"/>
              </a:rPr>
              <a:t>– </a:t>
            </a:r>
            <a:r>
              <a:rPr lang="en-AU" sz="3200" dirty="0">
                <a:solidFill>
                  <a:schemeClr val="tx1"/>
                </a:solidFill>
                <a:latin typeface="Brush Script MT" panose="03060802040406070304" pitchFamily="66" charset="0"/>
              </a:rPr>
              <a:t>Carol </a:t>
            </a:r>
            <a:r>
              <a:rPr lang="en-AU" sz="3200" dirty="0" err="1">
                <a:solidFill>
                  <a:schemeClr val="tx1"/>
                </a:solidFill>
                <a:latin typeface="Brush Script MT" panose="03060802040406070304" pitchFamily="66" charset="0"/>
              </a:rPr>
              <a:t>Dweck</a:t>
            </a:r>
            <a:r>
              <a:rPr lang="en-AU" sz="3200" dirty="0">
                <a:solidFill>
                  <a:schemeClr val="tx1"/>
                </a:solidFill>
                <a:latin typeface="Brush Script MT" panose="03060802040406070304" pitchFamily="66" charset="0"/>
              </a:rPr>
              <a:t> – </a:t>
            </a:r>
          </a:p>
        </p:txBody>
      </p:sp>
      <p:pic>
        <p:nvPicPr>
          <p:cNvPr id="9" name="Picture 8"/>
          <p:cNvPicPr>
            <a:picLocks noChangeAspect="1"/>
          </p:cNvPicPr>
          <p:nvPr/>
        </p:nvPicPr>
        <p:blipFill>
          <a:blip r:embed="rId2"/>
          <a:stretch>
            <a:fillRect/>
          </a:stretch>
        </p:blipFill>
        <p:spPr>
          <a:xfrm>
            <a:off x="861059" y="1612582"/>
            <a:ext cx="3709241" cy="5065862"/>
          </a:xfrm>
          <a:prstGeom prst="rect">
            <a:avLst/>
          </a:prstGeom>
        </p:spPr>
      </p:pic>
      <p:sp>
        <p:nvSpPr>
          <p:cNvPr id="19" name="TextBox 18"/>
          <p:cNvSpPr txBox="1"/>
          <p:nvPr/>
        </p:nvSpPr>
        <p:spPr>
          <a:xfrm>
            <a:off x="5447211" y="2157731"/>
            <a:ext cx="6361612" cy="3416320"/>
          </a:xfrm>
          <a:prstGeom prst="rect">
            <a:avLst/>
          </a:prstGeom>
          <a:noFill/>
        </p:spPr>
        <p:txBody>
          <a:bodyPr wrap="square" rtlCol="0">
            <a:spAutoFit/>
          </a:bodyPr>
          <a:lstStyle/>
          <a:p>
            <a:r>
              <a:rPr lang="en-AU" dirty="0"/>
              <a:t>When we do 3 Good Things, we affirm what goes well in our lives. Recalling these events, and not taking them for granted, will grow our gratitude</a:t>
            </a:r>
            <a:r>
              <a:rPr lang="en-AU" dirty="0" smtClean="0"/>
              <a:t>.</a:t>
            </a:r>
          </a:p>
          <a:p>
            <a:endParaRPr lang="en-US" dirty="0"/>
          </a:p>
          <a:p>
            <a:pPr marL="285750" indent="-285750">
              <a:buFont typeface="Arial" panose="020B0604020202020204" pitchFamily="34" charset="0"/>
              <a:buChar char="•"/>
            </a:pPr>
            <a:r>
              <a:rPr lang="en-AU" dirty="0"/>
              <a:t>Write down 3 good things, or something positive noticed during a tough day, like beautiful weather</a:t>
            </a:r>
          </a:p>
          <a:p>
            <a:pPr marL="285750" indent="-285750">
              <a:buFont typeface="Arial" panose="020B0604020202020204" pitchFamily="34" charset="0"/>
              <a:buChar char="•"/>
            </a:pPr>
            <a:r>
              <a:rPr lang="en-AU" dirty="0"/>
              <a:t>It is more effective if you write by hand rather than using an electronic device</a:t>
            </a:r>
          </a:p>
          <a:p>
            <a:pPr marL="285750" indent="-285750">
              <a:buFont typeface="Arial" panose="020B0604020202020204" pitchFamily="34" charset="0"/>
              <a:buChar char="•"/>
            </a:pPr>
            <a:r>
              <a:rPr lang="en-AU" dirty="0"/>
              <a:t>The items you write can be short and specific. For example, a good thing could be a smile from a friend or an unexpected compliment at school</a:t>
            </a:r>
          </a:p>
          <a:p>
            <a:endParaRPr lang="en-AU" dirty="0"/>
          </a:p>
        </p:txBody>
      </p:sp>
      <p:pic>
        <p:nvPicPr>
          <p:cNvPr id="20" name="Picture 19"/>
          <p:cNvPicPr>
            <a:picLocks noChangeAspect="1"/>
          </p:cNvPicPr>
          <p:nvPr/>
        </p:nvPicPr>
        <p:blipFill>
          <a:blip r:embed="rId3"/>
          <a:stretch>
            <a:fillRect/>
          </a:stretch>
        </p:blipFill>
        <p:spPr>
          <a:xfrm>
            <a:off x="6552247" y="5574051"/>
            <a:ext cx="3248025" cy="885825"/>
          </a:xfrm>
          <a:prstGeom prst="rect">
            <a:avLst/>
          </a:prstGeom>
        </p:spPr>
      </p:pic>
    </p:spTree>
    <p:extLst>
      <p:ext uri="{BB962C8B-B14F-4D97-AF65-F5344CB8AC3E}">
        <p14:creationId xmlns:p14="http://schemas.microsoft.com/office/powerpoint/2010/main" val="294924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 y="238747"/>
            <a:ext cx="4794883" cy="6436374"/>
          </a:xfrm>
          <a:prstGeom prst="rect">
            <a:avLst/>
          </a:prstGeom>
        </p:spPr>
      </p:pic>
      <p:pic>
        <p:nvPicPr>
          <p:cNvPr id="4" name="Picture 3"/>
          <p:cNvPicPr>
            <a:picLocks noChangeAspect="1"/>
          </p:cNvPicPr>
          <p:nvPr/>
        </p:nvPicPr>
        <p:blipFill>
          <a:blip r:embed="rId3"/>
          <a:stretch>
            <a:fillRect/>
          </a:stretch>
        </p:blipFill>
        <p:spPr>
          <a:xfrm>
            <a:off x="6205537" y="2484120"/>
            <a:ext cx="5263403" cy="1859280"/>
          </a:xfrm>
          <a:prstGeom prst="rect">
            <a:avLst/>
          </a:prstGeom>
        </p:spPr>
      </p:pic>
      <p:sp>
        <p:nvSpPr>
          <p:cNvPr id="6" name="TextBox 5"/>
          <p:cNvSpPr txBox="1"/>
          <p:nvPr/>
        </p:nvSpPr>
        <p:spPr>
          <a:xfrm>
            <a:off x="5532121" y="5006340"/>
            <a:ext cx="6355080" cy="1569660"/>
          </a:xfrm>
          <a:prstGeom prst="rect">
            <a:avLst/>
          </a:prstGeom>
          <a:noFill/>
        </p:spPr>
        <p:txBody>
          <a:bodyPr wrap="square" rtlCol="0">
            <a:spAutoFit/>
          </a:bodyPr>
          <a:lstStyle/>
          <a:p>
            <a:pPr algn="ctr"/>
            <a:r>
              <a:rPr lang="en-US" sz="3200" dirty="0" smtClean="0">
                <a:latin typeface="Freestyle Script" panose="030804020302050B0404" pitchFamily="66" charset="0"/>
              </a:rPr>
              <a:t>When I am Mindful, I notice the things I can see,, hear, taste, smell, and touch in front of me right now.</a:t>
            </a:r>
          </a:p>
          <a:p>
            <a:pPr algn="ctr"/>
            <a:r>
              <a:rPr lang="en-US" sz="3200" dirty="0" smtClean="0">
                <a:latin typeface="Freestyle Script" panose="030804020302050B0404" pitchFamily="66" charset="0"/>
              </a:rPr>
              <a:t>I can be mindful anytime.</a:t>
            </a:r>
            <a:endParaRPr lang="en-AU" sz="3200" dirty="0">
              <a:latin typeface="Freestyle Script" panose="030804020302050B0404" pitchFamily="66" charset="0"/>
            </a:endParaRPr>
          </a:p>
        </p:txBody>
      </p:sp>
    </p:spTree>
    <p:extLst>
      <p:ext uri="{BB962C8B-B14F-4D97-AF65-F5344CB8AC3E}">
        <p14:creationId xmlns:p14="http://schemas.microsoft.com/office/powerpoint/2010/main" val="1576846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9243" y="142272"/>
            <a:ext cx="4951747" cy="6715728"/>
          </a:xfrm>
          <a:prstGeom prst="rect">
            <a:avLst/>
          </a:prstGeom>
        </p:spPr>
      </p:pic>
      <p:pic>
        <p:nvPicPr>
          <p:cNvPr id="5" name="Picture 4"/>
          <p:cNvPicPr>
            <a:picLocks noChangeAspect="1"/>
          </p:cNvPicPr>
          <p:nvPr/>
        </p:nvPicPr>
        <p:blipFill>
          <a:blip r:embed="rId3"/>
          <a:stretch>
            <a:fillRect/>
          </a:stretch>
        </p:blipFill>
        <p:spPr>
          <a:xfrm>
            <a:off x="6494293" y="324252"/>
            <a:ext cx="4173707" cy="5310737"/>
          </a:xfrm>
          <a:prstGeom prst="rect">
            <a:avLst/>
          </a:prstGeom>
        </p:spPr>
      </p:pic>
      <p:sp>
        <p:nvSpPr>
          <p:cNvPr id="7" name="Rectangle 6"/>
          <p:cNvSpPr/>
          <p:nvPr/>
        </p:nvSpPr>
        <p:spPr>
          <a:xfrm>
            <a:off x="6356568" y="5939408"/>
            <a:ext cx="4443845" cy="646331"/>
          </a:xfrm>
          <a:prstGeom prst="rect">
            <a:avLst/>
          </a:prstGeom>
        </p:spPr>
        <p:txBody>
          <a:bodyPr wrap="none">
            <a:spAutoFit/>
          </a:bodyPr>
          <a:lstStyle/>
          <a:p>
            <a:r>
              <a:rPr lang="en-AU" dirty="0">
                <a:latin typeface="Bahnschrift" panose="020B0502040204020203" pitchFamily="34" charset="0"/>
                <a:hlinkClick r:id="rId4"/>
              </a:rPr>
              <a:t>https://</a:t>
            </a:r>
            <a:r>
              <a:rPr lang="en-AU" dirty="0" smtClean="0">
                <a:latin typeface="Bahnschrift" panose="020B0502040204020203" pitchFamily="34" charset="0"/>
                <a:hlinkClick r:id="rId4"/>
              </a:rPr>
              <a:t>www.smilingmind.com.au/creates</a:t>
            </a:r>
            <a:endParaRPr lang="en-AU" dirty="0" smtClean="0">
              <a:latin typeface="Bahnschrift" panose="020B0502040204020203" pitchFamily="34" charset="0"/>
            </a:endParaRPr>
          </a:p>
          <a:p>
            <a:endParaRPr lang="en-AU" dirty="0">
              <a:latin typeface="Bahnschrift" panose="020B0502040204020203" pitchFamily="34" charset="0"/>
            </a:endParaRPr>
          </a:p>
        </p:txBody>
      </p:sp>
    </p:spTree>
    <p:extLst>
      <p:ext uri="{BB962C8B-B14F-4D97-AF65-F5344CB8AC3E}">
        <p14:creationId xmlns:p14="http://schemas.microsoft.com/office/powerpoint/2010/main" val="220033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684" y="704309"/>
            <a:ext cx="6096000" cy="6401753"/>
          </a:xfrm>
          <a:prstGeom prst="rect">
            <a:avLst/>
          </a:prstGeom>
        </p:spPr>
        <p:txBody>
          <a:bodyPr>
            <a:spAutoFit/>
          </a:bodyPr>
          <a:lstStyle/>
          <a:p>
            <a:r>
              <a:rPr lang="en-AU" sz="3200" b="1" dirty="0" smtClean="0">
                <a:solidFill>
                  <a:srgbClr val="333333"/>
                </a:solidFill>
                <a:latin typeface="Neue Helvetica W01"/>
              </a:rPr>
              <a:t> </a:t>
            </a:r>
            <a:r>
              <a:rPr lang="en-AU" sz="3200" b="1" dirty="0">
                <a:solidFill>
                  <a:srgbClr val="333333"/>
                </a:solidFill>
                <a:latin typeface="Neue Helvetica W01"/>
              </a:rPr>
              <a:t>Stay active</a:t>
            </a:r>
          </a:p>
          <a:p>
            <a:r>
              <a:rPr lang="en-AU" dirty="0">
                <a:solidFill>
                  <a:srgbClr val="333333"/>
                </a:solidFill>
                <a:latin typeface="Neue Helvetica W01"/>
              </a:rPr>
              <a:t>It’s pretty well known that exercise is really good for both our physical and mental health. There’s heaps of different types of exercise you can do from home, thanks to YouTube and apps. We’ve listed a few free </a:t>
            </a:r>
            <a:r>
              <a:rPr lang="en-AU" dirty="0" smtClean="0">
                <a:solidFill>
                  <a:srgbClr val="333333"/>
                </a:solidFill>
                <a:latin typeface="Neue Helvetica W01"/>
              </a:rPr>
              <a:t>ones:</a:t>
            </a:r>
          </a:p>
          <a:p>
            <a:endParaRPr lang="en-AU" dirty="0">
              <a:solidFill>
                <a:srgbClr val="333333"/>
              </a:solidFill>
              <a:latin typeface="Neue Helvetica W01"/>
              <a:hlinkClick r:id="rId2"/>
            </a:endParaRPr>
          </a:p>
          <a:p>
            <a:pPr marL="285750" indent="-285750">
              <a:buFont typeface="Arial" panose="020B0604020202020204" pitchFamily="34" charset="0"/>
              <a:buChar char="•"/>
            </a:pPr>
            <a:r>
              <a:rPr lang="en-AU" dirty="0" smtClean="0">
                <a:solidFill>
                  <a:srgbClr val="333333"/>
                </a:solidFill>
                <a:latin typeface="Neue Helvetica W01"/>
                <a:hlinkClick r:id="rId2"/>
              </a:rPr>
              <a:t>Yoga </a:t>
            </a:r>
            <a:r>
              <a:rPr lang="en-AU" dirty="0">
                <a:solidFill>
                  <a:srgbClr val="333333"/>
                </a:solidFill>
                <a:latin typeface="Neue Helvetica W01"/>
                <a:hlinkClick r:id="rId2"/>
              </a:rPr>
              <a:t>with Adrienne</a:t>
            </a:r>
            <a:r>
              <a:rPr lang="en-AU" dirty="0">
                <a:solidFill>
                  <a:srgbClr val="333333"/>
                </a:solidFill>
                <a:latin typeface="Neue Helvetica W01"/>
              </a:rPr>
              <a:t> is a well-loved yoga </a:t>
            </a:r>
            <a:r>
              <a:rPr lang="en-AU" dirty="0" smtClean="0">
                <a:solidFill>
                  <a:srgbClr val="333333"/>
                </a:solidFill>
                <a:latin typeface="Neue Helvetica W01"/>
              </a:rPr>
              <a:t>channel. </a:t>
            </a:r>
            <a:r>
              <a:rPr lang="en-AU" dirty="0">
                <a:solidFill>
                  <a:srgbClr val="333333"/>
                </a:solidFill>
                <a:latin typeface="Neue Helvetica W01"/>
              </a:rPr>
              <a:t>She’s quirky and down-to-earth, and offers yoga classes lasting from five minutes through to an hour</a:t>
            </a:r>
            <a:r>
              <a:rPr lang="en-AU" dirty="0" smtClean="0">
                <a:solidFill>
                  <a:srgbClr val="333333"/>
                </a:solidFill>
                <a:latin typeface="Neue Helvetica W01"/>
              </a:rPr>
              <a:t>.</a:t>
            </a:r>
          </a:p>
          <a:p>
            <a:pPr algn="ctr"/>
            <a:r>
              <a:rPr lang="en-AU" dirty="0">
                <a:solidFill>
                  <a:srgbClr val="333333"/>
                </a:solidFill>
                <a:latin typeface="Neue Helvetica W01"/>
                <a:hlinkClick r:id="rId2"/>
              </a:rPr>
              <a:t>https://</a:t>
            </a:r>
            <a:r>
              <a:rPr lang="en-AU" dirty="0" smtClean="0">
                <a:solidFill>
                  <a:srgbClr val="333333"/>
                </a:solidFill>
                <a:latin typeface="Neue Helvetica W01"/>
                <a:hlinkClick r:id="rId2"/>
              </a:rPr>
              <a:t>www.youtube.com/user/yogawithadriene</a:t>
            </a:r>
            <a:endParaRPr lang="en-AU" dirty="0" smtClean="0">
              <a:solidFill>
                <a:srgbClr val="333333"/>
              </a:solidFill>
              <a:latin typeface="Neue Helvetica W01"/>
            </a:endParaRPr>
          </a:p>
          <a:p>
            <a:endParaRPr lang="en-US" dirty="0" smtClean="0">
              <a:solidFill>
                <a:srgbClr val="333333"/>
              </a:solidFill>
              <a:latin typeface="Neue Helvetica W01"/>
            </a:endParaRPr>
          </a:p>
          <a:p>
            <a:pPr marL="285750" indent="-285750">
              <a:buFont typeface="Arial" panose="020B0604020202020204" pitchFamily="34" charset="0"/>
              <a:buChar char="•"/>
            </a:pPr>
            <a:r>
              <a:rPr lang="en-AU" dirty="0">
                <a:solidFill>
                  <a:srgbClr val="333333"/>
                </a:solidFill>
                <a:latin typeface="Neue Helvetica W01"/>
                <a:hlinkClick r:id="rId3"/>
              </a:rPr>
              <a:t>Nike Training Club</a:t>
            </a:r>
            <a:r>
              <a:rPr lang="en-AU" dirty="0">
                <a:solidFill>
                  <a:srgbClr val="333333"/>
                </a:solidFill>
                <a:latin typeface="Neue Helvetica W01"/>
              </a:rPr>
              <a:t> can help you stay active during this time by offering heaps of free workouts you can do from home. It also features wellness and nutrition guidance from experts.</a:t>
            </a:r>
          </a:p>
          <a:p>
            <a:pPr algn="ctr"/>
            <a:r>
              <a:rPr lang="en-AU" dirty="0" smtClean="0">
                <a:solidFill>
                  <a:srgbClr val="333333"/>
                </a:solidFill>
                <a:latin typeface="Neue Helvetica W01"/>
                <a:hlinkClick r:id="rId3"/>
              </a:rPr>
              <a:t>https</a:t>
            </a:r>
            <a:r>
              <a:rPr lang="en-AU" dirty="0">
                <a:solidFill>
                  <a:srgbClr val="333333"/>
                </a:solidFill>
                <a:latin typeface="Neue Helvetica W01"/>
                <a:hlinkClick r:id="rId3"/>
              </a:rPr>
              <a:t>://</a:t>
            </a:r>
            <a:r>
              <a:rPr lang="en-AU" dirty="0" smtClean="0">
                <a:solidFill>
                  <a:srgbClr val="333333"/>
                </a:solidFill>
                <a:latin typeface="Neue Helvetica W01"/>
                <a:hlinkClick r:id="rId3"/>
              </a:rPr>
              <a:t>www.nike.com/au/ntc-app</a:t>
            </a:r>
            <a:endParaRPr lang="en-AU" dirty="0" smtClean="0">
              <a:solidFill>
                <a:srgbClr val="333333"/>
              </a:solidFill>
              <a:latin typeface="Neue Helvetica W01"/>
            </a:endParaRPr>
          </a:p>
          <a:p>
            <a:endParaRPr lang="en-AU" dirty="0" smtClean="0">
              <a:solidFill>
                <a:srgbClr val="333333"/>
              </a:solidFill>
              <a:latin typeface="Neue Helvetica W01"/>
            </a:endParaRPr>
          </a:p>
          <a:p>
            <a:endParaRPr lang="en-AU" dirty="0" smtClean="0">
              <a:solidFill>
                <a:srgbClr val="333333"/>
              </a:solidFill>
              <a:latin typeface="Neue Helvetica W01"/>
            </a:endParaRPr>
          </a:p>
          <a:p>
            <a:pPr marL="285750" indent="-285750">
              <a:buFont typeface="Arial" panose="020B0604020202020204" pitchFamily="34" charset="0"/>
              <a:buChar char="•"/>
            </a:pPr>
            <a:endParaRPr lang="en-US" b="0" i="0" dirty="0">
              <a:solidFill>
                <a:srgbClr val="333333"/>
              </a:solidFill>
              <a:effectLst/>
              <a:latin typeface="Neue Helvetica W01"/>
            </a:endParaRPr>
          </a:p>
          <a:p>
            <a:r>
              <a:rPr lang="en-AU" dirty="0">
                <a:solidFill>
                  <a:srgbClr val="333333"/>
                </a:solidFill>
                <a:latin typeface="Neue Helvetica W01"/>
                <a:hlinkClick r:id="rId4"/>
              </a:rPr>
              <a:t>https://</a:t>
            </a:r>
            <a:r>
              <a:rPr lang="en-AU" dirty="0" smtClean="0">
                <a:solidFill>
                  <a:srgbClr val="333333"/>
                </a:solidFill>
                <a:latin typeface="Neue Helvetica W01"/>
                <a:hlinkClick r:id="rId4"/>
              </a:rPr>
              <a:t>au.reachout.com/articles/10-ways-to-take-care-of-yourself-during-coronavirus</a:t>
            </a:r>
            <a:endParaRPr lang="en-AU" dirty="0" smtClean="0">
              <a:solidFill>
                <a:srgbClr val="333333"/>
              </a:solidFill>
              <a:latin typeface="Neue Helvetica W01"/>
            </a:endParaRPr>
          </a:p>
          <a:p>
            <a:endParaRPr lang="en-AU" b="0" i="0" dirty="0">
              <a:solidFill>
                <a:srgbClr val="333333"/>
              </a:solidFill>
              <a:effectLst/>
              <a:latin typeface="Neue Helvetica W01"/>
            </a:endParaRPr>
          </a:p>
        </p:txBody>
      </p:sp>
      <p:pic>
        <p:nvPicPr>
          <p:cNvPr id="2050" name="Picture 2" descr="Yoga Time. Cartoon Koala Soar In Lotus Pose On Bamboo Background. Koala  Bear Doing Lotus Asana In Yoga. Cute And Cozy Vector Illustration, Eps 10.  Royalty Free Cliparts, Vectors, And Stock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687" y="1248713"/>
            <a:ext cx="4045182" cy="40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5011" y="84003"/>
            <a:ext cx="4725151" cy="6773997"/>
          </a:xfrm>
          <a:prstGeom prst="rect">
            <a:avLst/>
          </a:prstGeom>
        </p:spPr>
      </p:pic>
      <p:pic>
        <p:nvPicPr>
          <p:cNvPr id="5126" name="Picture 6" descr="Body Image in Young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373" y="2822855"/>
            <a:ext cx="1820026" cy="2426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090610" y="52939"/>
            <a:ext cx="4860758" cy="6805061"/>
          </a:xfrm>
          <a:prstGeom prst="rect">
            <a:avLst/>
          </a:prstGeom>
        </p:spPr>
      </p:pic>
    </p:spTree>
    <p:extLst>
      <p:ext uri="{BB962C8B-B14F-4D97-AF65-F5344CB8AC3E}">
        <p14:creationId xmlns:p14="http://schemas.microsoft.com/office/powerpoint/2010/main" val="4028156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0506" y="1"/>
            <a:ext cx="4876799" cy="6984224"/>
          </a:xfrm>
          <a:prstGeom prst="rect">
            <a:avLst/>
          </a:prstGeom>
        </p:spPr>
      </p:pic>
      <p:pic>
        <p:nvPicPr>
          <p:cNvPr id="6148" name="Picture 4" descr="Maintaining a healthy mind and 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270" y="396948"/>
            <a:ext cx="2115636" cy="21156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at Makes You Healthy? Week 1 - Lessons - Blend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905" y="396948"/>
            <a:ext cx="3251546" cy="186744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te Fruit designs, themes, templates and downloadable graphic elements on  Dribb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3162" y="4461603"/>
            <a:ext cx="2679032" cy="200927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Buy tontru Cute Panda Zzz Sleeping Bubble Cartoon Vinyl Decal Sticker Sleep  5&amp;quot; x 4.8&amp;quot; in Cheap Price on Alibaba.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257" y="4126228"/>
            <a:ext cx="2344649" cy="234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94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2738" y="1"/>
            <a:ext cx="5110120" cy="6858000"/>
          </a:xfrm>
          <a:prstGeom prst="rect">
            <a:avLst/>
          </a:prstGeom>
        </p:spPr>
      </p:pic>
      <p:pic>
        <p:nvPicPr>
          <p:cNvPr id="7170" name="Picture 2" descr="Pin on Sketches in Still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712" y="116305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99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63599" y="131260"/>
            <a:ext cx="4775474" cy="6590381"/>
          </a:xfrm>
          <a:prstGeom prst="rect">
            <a:avLst/>
          </a:prstGeom>
        </p:spPr>
      </p:pic>
      <p:pic>
        <p:nvPicPr>
          <p:cNvPr id="8194" name="Picture 2" descr="Millionsoflovequotes/ tumblr | Kawaii quotes, Cute quotes, Cute mess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4" y="1211893"/>
            <a:ext cx="4881647" cy="37530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awaii Penguin Love Heart - Cute Penguin Drawing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96" y="4555761"/>
            <a:ext cx="1528846" cy="126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25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1323</TotalTime>
  <Words>319</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Bahnschrift</vt:lpstr>
      <vt:lpstr>Brush Script MT</vt:lpstr>
      <vt:lpstr>Calibri Light</vt:lpstr>
      <vt:lpstr>Freestyle Script</vt:lpstr>
      <vt:lpstr>Neue Helvetica W01</vt:lpstr>
      <vt:lpstr>Metropolitan</vt:lpstr>
      <vt:lpstr>Wellbeing Day </vt:lpstr>
      <vt:lpstr>‘People with the growth mindset know that it takes time for potential to flower.’  – Carol Dweck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Quizzes??</vt:lpstr>
      <vt:lpstr>Lots more resources and activities can be found on the Craigieburn Student Wellbeing LMS page:</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Day</dc:title>
  <dc:creator>Athanasia KOLOVOS</dc:creator>
  <cp:lastModifiedBy>Athanasia KOLOVOS</cp:lastModifiedBy>
  <cp:revision>16</cp:revision>
  <dcterms:created xsi:type="dcterms:W3CDTF">2021-08-09T03:37:37Z</dcterms:created>
  <dcterms:modified xsi:type="dcterms:W3CDTF">2021-08-10T01:41:59Z</dcterms:modified>
</cp:coreProperties>
</file>