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D585BAC-1DA5-4154-BDC9-47CD9475AB4D}" type="datetimeFigureOut">
              <a:rPr lang="en-AU" smtClean="0"/>
              <a:t>7/08/2014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9D08C8F-3DF9-409F-B001-392E119439C0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Le </a:t>
            </a:r>
            <a:r>
              <a:rPr lang="en-AU" dirty="0" err="1" smtClean="0"/>
              <a:t>Preposizioni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897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Le </a:t>
            </a:r>
            <a:r>
              <a:rPr lang="en-AU" dirty="0" err="1" smtClean="0"/>
              <a:t>Preposizioni</a:t>
            </a:r>
            <a:r>
              <a:rPr lang="en-AU" dirty="0" smtClean="0"/>
              <a:t> </a:t>
            </a:r>
            <a:r>
              <a:rPr lang="en-AU" dirty="0" err="1" smtClean="0"/>
              <a:t>semplici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(Simple prepositions)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A preposition describes a relationship between other words in a sentence. In itself, a word like "in" or "after" is rather meaningless and hard to define in mere words. For instance, when you do try to define a preposition like "in" or "between" or "on," you invariably use your hands to show how something is situated in relationship to something else.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615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A preposition describes a relationship between other words in a sentence. In itself, a word like "in" or "after" is rather meaningless and hard to define in mere words. For instance, when you do try to define a preposition like "in" or "between" or "on," you invariably use your hands to show how something is situated in relationship to something else.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283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Le </a:t>
            </a:r>
            <a:r>
              <a:rPr lang="en-AU" b="1" dirty="0" err="1" smtClean="0"/>
              <a:t>preposizioni</a:t>
            </a:r>
            <a:r>
              <a:rPr lang="en-AU" b="1" dirty="0" smtClean="0"/>
              <a:t> </a:t>
            </a:r>
            <a:r>
              <a:rPr lang="en-AU" b="1" dirty="0" err="1" smtClean="0"/>
              <a:t>semplici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Without prepositions we would not understand sentences…</a:t>
            </a:r>
          </a:p>
          <a:p>
            <a:r>
              <a:rPr lang="en-AU" dirty="0" smtClean="0"/>
              <a:t>E.g. </a:t>
            </a:r>
          </a:p>
          <a:p>
            <a:pPr lvl="1"/>
            <a:r>
              <a:rPr lang="en-AU" dirty="0" smtClean="0">
                <a:solidFill>
                  <a:srgbClr val="7030A0"/>
                </a:solidFill>
              </a:rPr>
              <a:t>I go Rome a friend </a:t>
            </a:r>
          </a:p>
          <a:p>
            <a:pPr lvl="1"/>
            <a:r>
              <a:rPr lang="en-AU" dirty="0" err="1" smtClean="0">
                <a:solidFill>
                  <a:schemeClr val="accent6">
                    <a:lumMod val="75000"/>
                  </a:schemeClr>
                </a:solidFill>
              </a:rPr>
              <a:t>Vado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 Roma un </a:t>
            </a:r>
            <a:r>
              <a:rPr lang="en-AU" dirty="0" err="1" smtClean="0">
                <a:solidFill>
                  <a:schemeClr val="accent6">
                    <a:lumMod val="75000"/>
                  </a:schemeClr>
                </a:solidFill>
              </a:rPr>
              <a:t>amico</a:t>
            </a:r>
            <a:endParaRPr lang="en-A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AU" dirty="0" smtClean="0">
                <a:solidFill>
                  <a:srgbClr val="7030A0"/>
                </a:solidFill>
              </a:rPr>
              <a:t>I go </a:t>
            </a:r>
            <a:r>
              <a:rPr lang="en-AU" b="1" dirty="0" smtClean="0">
                <a:solidFill>
                  <a:srgbClr val="7030A0"/>
                </a:solidFill>
              </a:rPr>
              <a:t>to</a:t>
            </a:r>
            <a:r>
              <a:rPr lang="en-AU" dirty="0" smtClean="0">
                <a:solidFill>
                  <a:srgbClr val="7030A0"/>
                </a:solidFill>
              </a:rPr>
              <a:t> Rome </a:t>
            </a:r>
            <a:r>
              <a:rPr lang="en-AU" b="1" dirty="0" smtClean="0">
                <a:solidFill>
                  <a:srgbClr val="7030A0"/>
                </a:solidFill>
              </a:rPr>
              <a:t>with</a:t>
            </a:r>
            <a:r>
              <a:rPr lang="en-AU" dirty="0" smtClean="0">
                <a:solidFill>
                  <a:srgbClr val="7030A0"/>
                </a:solidFill>
              </a:rPr>
              <a:t> a friend</a:t>
            </a:r>
          </a:p>
          <a:p>
            <a:pPr lvl="1"/>
            <a:r>
              <a:rPr lang="en-AU" dirty="0" err="1" smtClean="0">
                <a:solidFill>
                  <a:schemeClr val="accent6">
                    <a:lumMod val="75000"/>
                  </a:schemeClr>
                </a:solidFill>
              </a:rPr>
              <a:t>Vado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Roma 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con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un </a:t>
            </a:r>
            <a:r>
              <a:rPr lang="en-AU" dirty="0" err="1" smtClean="0">
                <a:solidFill>
                  <a:schemeClr val="accent6">
                    <a:lumMod val="75000"/>
                  </a:schemeClr>
                </a:solidFill>
              </a:rPr>
              <a:t>amico</a:t>
            </a:r>
            <a:endParaRPr lang="en-A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35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a – at, to	</a:t>
            </a:r>
            <a:r>
              <a:rPr lang="it-IT" dirty="0" smtClean="0"/>
              <a:t>	Vado a milano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da  - from </a:t>
            </a:r>
            <a:r>
              <a:rPr lang="it-IT" dirty="0" smtClean="0"/>
              <a:t>	Parto da New York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di – of</a:t>
            </a:r>
            <a:r>
              <a:rPr lang="it-IT" dirty="0" smtClean="0"/>
              <a:t>		Questa è la macchina di Gina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in – in, to, into </a:t>
            </a:r>
            <a:r>
              <a:rPr lang="it-IT" dirty="0" smtClean="0"/>
              <a:t>Studio in biblioteca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su – on, over</a:t>
            </a:r>
            <a:r>
              <a:rPr lang="it-IT" dirty="0" smtClean="0"/>
              <a:t>	Metto il libro su questo tavolo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con – with</a:t>
            </a:r>
            <a:r>
              <a:rPr lang="it-IT" dirty="0" smtClean="0"/>
              <a:t>	Vado a Milano con mio fratello</a:t>
            </a:r>
            <a:endParaRPr lang="en-AU" dirty="0" smtClean="0"/>
          </a:p>
          <a:p>
            <a:r>
              <a:rPr lang="it-IT" dirty="0" smtClean="0">
                <a:solidFill>
                  <a:srgbClr val="0070C0"/>
                </a:solidFill>
              </a:rPr>
              <a:t>per – for	</a:t>
            </a:r>
            <a:r>
              <a:rPr lang="it-IT" dirty="0" smtClean="0"/>
              <a:t>	Compro un regalo per la nonna</a:t>
            </a:r>
            <a:endParaRPr lang="en-AU" dirty="0" smtClean="0"/>
          </a:p>
          <a:p>
            <a:r>
              <a:rPr lang="en-AU" dirty="0" err="1" smtClean="0">
                <a:solidFill>
                  <a:srgbClr val="0070C0"/>
                </a:solidFill>
              </a:rPr>
              <a:t>Tra</a:t>
            </a:r>
            <a:r>
              <a:rPr lang="en-AU" dirty="0" smtClean="0">
                <a:solidFill>
                  <a:srgbClr val="0070C0"/>
                </a:solidFill>
              </a:rPr>
              <a:t>/</a:t>
            </a:r>
            <a:r>
              <a:rPr lang="en-AU" dirty="0" err="1" smtClean="0">
                <a:solidFill>
                  <a:srgbClr val="0070C0"/>
                </a:solidFill>
              </a:rPr>
              <a:t>fra</a:t>
            </a:r>
            <a:r>
              <a:rPr lang="en-AU" dirty="0" smtClean="0">
                <a:solidFill>
                  <a:srgbClr val="0070C0"/>
                </a:solidFill>
              </a:rPr>
              <a:t> - between</a:t>
            </a:r>
            <a:endParaRPr lang="en-AU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 </a:t>
            </a:r>
            <a:r>
              <a:rPr lang="en-AU" dirty="0" err="1" smtClean="0"/>
              <a:t>preposizioni</a:t>
            </a:r>
            <a:r>
              <a:rPr lang="en-AU" dirty="0" smtClean="0"/>
              <a:t> </a:t>
            </a:r>
            <a:r>
              <a:rPr lang="en-AU" dirty="0" err="1" smtClean="0"/>
              <a:t>articolate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When a preposition come before a definite article it combines to form one word. This is called an articulated preposition.</a:t>
            </a:r>
          </a:p>
          <a:p>
            <a:r>
              <a:rPr lang="en-AU" dirty="0" smtClean="0"/>
              <a:t>E.g. Dove </a:t>
            </a:r>
            <a:r>
              <a:rPr lang="en-AU" dirty="0" err="1" smtClean="0"/>
              <a:t>sono</a:t>
            </a:r>
            <a:r>
              <a:rPr lang="en-AU" dirty="0" smtClean="0"/>
              <a:t> le </a:t>
            </a:r>
            <a:r>
              <a:rPr lang="en-AU" dirty="0" err="1" smtClean="0"/>
              <a:t>chiavi</a:t>
            </a:r>
            <a:r>
              <a:rPr lang="en-AU" dirty="0" smtClean="0"/>
              <a:t> </a:t>
            </a:r>
            <a:r>
              <a:rPr lang="en-AU" b="1" dirty="0" smtClean="0"/>
              <a:t>del </a:t>
            </a:r>
            <a:r>
              <a:rPr lang="en-AU" dirty="0" smtClean="0"/>
              <a:t>(di + </a:t>
            </a:r>
            <a:r>
              <a:rPr lang="en-AU" dirty="0" err="1" smtClean="0"/>
              <a:t>il</a:t>
            </a:r>
            <a:r>
              <a:rPr lang="en-AU" dirty="0" smtClean="0"/>
              <a:t>) garage?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9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864010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1092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en-AU" sz="2800" dirty="0" err="1">
                <a:solidFill>
                  <a:prstClr val="black"/>
                </a:solidFill>
                <a:latin typeface="Verdana"/>
              </a:rPr>
              <a:t>Andiamo</a:t>
            </a:r>
            <a:r>
              <a:rPr lang="en-AU" sz="2800" dirty="0">
                <a:solidFill>
                  <a:prstClr val="black"/>
                </a:solidFill>
                <a:latin typeface="Verdana"/>
              </a:rPr>
              <a:t> </a:t>
            </a:r>
            <a:r>
              <a:rPr lang="en-AU" sz="2800" b="1" dirty="0">
                <a:solidFill>
                  <a:prstClr val="black"/>
                </a:solidFill>
                <a:latin typeface="Verdana"/>
              </a:rPr>
              <a:t>al </a:t>
            </a:r>
            <a:r>
              <a:rPr lang="en-AU" sz="2800" dirty="0" err="1">
                <a:solidFill>
                  <a:prstClr val="black"/>
                </a:solidFill>
                <a:latin typeface="Verdana"/>
              </a:rPr>
              <a:t>caffè</a:t>
            </a:r>
            <a:endParaRPr lang="en-AU" sz="2800" dirty="0">
              <a:solidFill>
                <a:prstClr val="black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en-AU" sz="2800" dirty="0" err="1">
                <a:solidFill>
                  <a:prstClr val="black"/>
                </a:solidFill>
                <a:latin typeface="Verdana"/>
              </a:rPr>
              <a:t>Vengono</a:t>
            </a:r>
            <a:r>
              <a:rPr lang="en-AU" sz="2800" dirty="0">
                <a:solidFill>
                  <a:prstClr val="black"/>
                </a:solidFill>
                <a:latin typeface="Verdana"/>
              </a:rPr>
              <a:t> </a:t>
            </a:r>
            <a:r>
              <a:rPr lang="en-AU" sz="2800" b="1" dirty="0" err="1">
                <a:solidFill>
                  <a:prstClr val="black"/>
                </a:solidFill>
                <a:latin typeface="Verdana"/>
              </a:rPr>
              <a:t>dall’</a:t>
            </a:r>
            <a:r>
              <a:rPr lang="en-AU" sz="2800" dirty="0" err="1">
                <a:solidFill>
                  <a:prstClr val="black"/>
                </a:solidFill>
                <a:latin typeface="Verdana"/>
              </a:rPr>
              <a:t>aeroporto</a:t>
            </a:r>
            <a:endParaRPr lang="en-AU" sz="2800" dirty="0">
              <a:solidFill>
                <a:prstClr val="black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>
                <a:solidFill>
                  <a:prstClr val="black"/>
                </a:solidFill>
                <a:latin typeface="Verdana"/>
              </a:rPr>
              <a:t>Quali sono i giorni </a:t>
            </a:r>
            <a:r>
              <a:rPr lang="it-IT" sz="2800" b="1" dirty="0">
                <a:solidFill>
                  <a:prstClr val="black"/>
                </a:solidFill>
                <a:latin typeface="Verdana"/>
              </a:rPr>
              <a:t>della </a:t>
            </a:r>
            <a:r>
              <a:rPr lang="it-IT" sz="2800" dirty="0">
                <a:solidFill>
                  <a:prstClr val="black"/>
                </a:solidFill>
                <a:latin typeface="Verdana"/>
              </a:rPr>
              <a:t>settimana?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>
                <a:solidFill>
                  <a:prstClr val="black"/>
                </a:solidFill>
                <a:latin typeface="Verdana"/>
              </a:rPr>
              <a:t>Metto il cappuccino </a:t>
            </a:r>
            <a:r>
              <a:rPr lang="it-IT" sz="2800" b="1" dirty="0">
                <a:solidFill>
                  <a:prstClr val="black"/>
                </a:solidFill>
                <a:latin typeface="Verdana"/>
              </a:rPr>
              <a:t>sul </a:t>
            </a:r>
            <a:r>
              <a:rPr lang="it-IT" sz="2800" dirty="0" smtClean="0">
                <a:solidFill>
                  <a:prstClr val="black"/>
                </a:solidFill>
                <a:latin typeface="Verdana"/>
              </a:rPr>
              <a:t>tavolo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it-IT" sz="2800" dirty="0">
              <a:solidFill>
                <a:prstClr val="black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 smtClean="0">
                <a:solidFill>
                  <a:prstClr val="black"/>
                </a:solidFill>
                <a:latin typeface="Verdana"/>
              </a:rPr>
              <a:t>Can you identify what prepositions and definite articles are used to form these articulated prepositions????</a:t>
            </a:r>
            <a:endParaRPr lang="en-AU" sz="2800" dirty="0">
              <a:solidFill>
                <a:prstClr val="black"/>
              </a:solidFill>
              <a:latin typeface="Verdana"/>
            </a:endParaRPr>
          </a:p>
          <a:p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001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AU" sz="2800" dirty="0">
                <a:solidFill>
                  <a:prstClr val="black"/>
                </a:solidFill>
                <a:latin typeface="Verdana"/>
              </a:rPr>
              <a:t>Many contractions are used with expressions of time.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>
                <a:solidFill>
                  <a:prstClr val="black"/>
                </a:solidFill>
                <a:latin typeface="Verdana"/>
              </a:rPr>
              <a:t>alle + hour = Alle cinque o alle sei? (at 5 or 6)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>
                <a:solidFill>
                  <a:prstClr val="black"/>
                </a:solidFill>
                <a:latin typeface="Verdana"/>
              </a:rPr>
              <a:t>dalle + hour (from) = Lavoro dalle nove alle cinque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it-IT" sz="2800" dirty="0">
                <a:solidFill>
                  <a:prstClr val="black"/>
                </a:solidFill>
                <a:latin typeface="Verdana"/>
              </a:rPr>
              <a:t>Fino alle + hour (Until...) = Dormono fino alle undici</a:t>
            </a:r>
            <a:endParaRPr lang="en-AU" sz="2800" dirty="0">
              <a:solidFill>
                <a:prstClr val="black"/>
              </a:solidFill>
              <a:latin typeface="Verdan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782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</TotalTime>
  <Words>318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Le Preposizioni</vt:lpstr>
      <vt:lpstr>Le Preposizioni semplici (Simple prepositions)</vt:lpstr>
      <vt:lpstr>PowerPoint Presentation</vt:lpstr>
      <vt:lpstr>Le preposizioni semplici</vt:lpstr>
      <vt:lpstr>PowerPoint Presentation</vt:lpstr>
      <vt:lpstr>Le preposizioni articolate</vt:lpstr>
      <vt:lpstr>PowerPoint Presentation</vt:lpstr>
      <vt:lpstr>PowerPoint Presentation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Preposizioni</dc:title>
  <dc:creator>Jacqueline Melia</dc:creator>
  <cp:lastModifiedBy>Jacqueline Melia</cp:lastModifiedBy>
  <cp:revision>3</cp:revision>
  <dcterms:created xsi:type="dcterms:W3CDTF">2014-08-07T00:34:41Z</dcterms:created>
  <dcterms:modified xsi:type="dcterms:W3CDTF">2014-08-07T01:03:59Z</dcterms:modified>
</cp:coreProperties>
</file>