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7"/>
  </p:notesMasterIdLst>
  <p:sldIdLst>
    <p:sldId id="256" r:id="rId3"/>
    <p:sldId id="460" r:id="rId4"/>
    <p:sldId id="462" r:id="rId5"/>
    <p:sldId id="463" r:id="rId6"/>
    <p:sldId id="400" r:id="rId7"/>
    <p:sldId id="464" r:id="rId8"/>
    <p:sldId id="465" r:id="rId9"/>
    <p:sldId id="466" r:id="rId10"/>
    <p:sldId id="257" r:id="rId11"/>
    <p:sldId id="440" r:id="rId12"/>
    <p:sldId id="406" r:id="rId13"/>
    <p:sldId id="442" r:id="rId14"/>
    <p:sldId id="407" r:id="rId15"/>
    <p:sldId id="408" r:id="rId16"/>
    <p:sldId id="409" r:id="rId17"/>
    <p:sldId id="410" r:id="rId18"/>
    <p:sldId id="411" r:id="rId19"/>
    <p:sldId id="412" r:id="rId20"/>
    <p:sldId id="413" r:id="rId21"/>
    <p:sldId id="414" r:id="rId22"/>
    <p:sldId id="415" r:id="rId23"/>
    <p:sldId id="416" r:id="rId24"/>
    <p:sldId id="468" r:id="rId25"/>
    <p:sldId id="469" r:id="rId26"/>
    <p:sldId id="470" r:id="rId27"/>
    <p:sldId id="471" r:id="rId28"/>
    <p:sldId id="343"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276" r:id="rId45"/>
    <p:sldId id="386" r:id="rId46"/>
    <p:sldId id="282" r:id="rId47"/>
    <p:sldId id="458" r:id="rId48"/>
    <p:sldId id="424" r:id="rId49"/>
    <p:sldId id="425" r:id="rId50"/>
    <p:sldId id="427" r:id="rId51"/>
    <p:sldId id="293" r:id="rId52"/>
    <p:sldId id="435" r:id="rId53"/>
    <p:sldId id="436" r:id="rId54"/>
    <p:sldId id="437" r:id="rId55"/>
    <p:sldId id="46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3" autoAdjust="0"/>
    <p:restoredTop sz="94660"/>
  </p:normalViewPr>
  <p:slideViewPr>
    <p:cSldViewPr>
      <p:cViewPr varScale="1">
        <p:scale>
          <a:sx n="46" d="100"/>
          <a:sy n="46" d="100"/>
        </p:scale>
        <p:origin x="127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75528-3E38-4697-9978-82A38CF6EB3E}"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n-AU"/>
        </a:p>
      </dgm:t>
    </dgm:pt>
    <dgm:pt modelId="{1A25533F-1899-4DAB-BF61-E949E6ADB34E}">
      <dgm:prSet phldrT="[Text]"/>
      <dgm:spPr/>
      <dgm:t>
        <a:bodyPr/>
        <a:lstStyle/>
        <a:p>
          <a:r>
            <a:rPr lang="en-AU" dirty="0" smtClean="0">
              <a:solidFill>
                <a:schemeClr val="accent1">
                  <a:lumMod val="75000"/>
                </a:schemeClr>
              </a:solidFill>
            </a:rPr>
            <a:t>Year 10</a:t>
          </a:r>
          <a:endParaRPr lang="en-AU" dirty="0">
            <a:solidFill>
              <a:schemeClr val="accent1">
                <a:lumMod val="75000"/>
              </a:schemeClr>
            </a:solidFill>
          </a:endParaRPr>
        </a:p>
      </dgm:t>
    </dgm:pt>
    <dgm:pt modelId="{169EC072-639C-4C52-B57E-94934CFAFB9F}" type="parTrans" cxnId="{0E499374-0281-49BE-8A1E-F91D5470B228}">
      <dgm:prSet/>
      <dgm:spPr/>
      <dgm:t>
        <a:bodyPr/>
        <a:lstStyle/>
        <a:p>
          <a:endParaRPr lang="en-AU"/>
        </a:p>
      </dgm:t>
    </dgm:pt>
    <dgm:pt modelId="{5A6621EB-5FBD-4CA9-9575-BC402C1C5FFB}" type="sibTrans" cxnId="{0E499374-0281-49BE-8A1E-F91D5470B228}">
      <dgm:prSet/>
      <dgm:spPr/>
      <dgm:t>
        <a:bodyPr/>
        <a:lstStyle/>
        <a:p>
          <a:endParaRPr lang="en-AU"/>
        </a:p>
      </dgm:t>
    </dgm:pt>
    <dgm:pt modelId="{B76CA2CD-D967-4DD9-8D17-DB617B46664C}">
      <dgm:prSet phldrT="[Text]"/>
      <dgm:spPr/>
      <dgm:t>
        <a:bodyPr/>
        <a:lstStyle/>
        <a:p>
          <a:r>
            <a:rPr lang="en-AU" dirty="0" smtClean="0"/>
            <a:t>VCE</a:t>
          </a:r>
          <a:endParaRPr lang="en-AU" dirty="0"/>
        </a:p>
      </dgm:t>
    </dgm:pt>
    <dgm:pt modelId="{249937CC-FBC3-4294-A4EA-C2D5681CDB2A}" type="parTrans" cxnId="{1B773653-2C46-457F-8176-60B05F26045D}">
      <dgm:prSet/>
      <dgm:spPr/>
      <dgm:t>
        <a:bodyPr/>
        <a:lstStyle/>
        <a:p>
          <a:endParaRPr lang="en-AU"/>
        </a:p>
      </dgm:t>
    </dgm:pt>
    <dgm:pt modelId="{03326D94-2FA5-443F-A4C5-734F2657F255}" type="sibTrans" cxnId="{1B773653-2C46-457F-8176-60B05F26045D}">
      <dgm:prSet/>
      <dgm:spPr/>
      <dgm:t>
        <a:bodyPr/>
        <a:lstStyle/>
        <a:p>
          <a:endParaRPr lang="en-AU"/>
        </a:p>
      </dgm:t>
    </dgm:pt>
    <dgm:pt modelId="{7C568E7A-8200-4811-998C-F849FF9501D3}">
      <dgm:prSet phldrT="[Text]"/>
      <dgm:spPr/>
      <dgm:t>
        <a:bodyPr/>
        <a:lstStyle/>
        <a:p>
          <a:r>
            <a:rPr lang="en-AU" dirty="0" smtClean="0"/>
            <a:t>VCAL</a:t>
          </a:r>
          <a:endParaRPr lang="en-AU" dirty="0"/>
        </a:p>
      </dgm:t>
    </dgm:pt>
    <dgm:pt modelId="{DD346DB2-2DAC-4742-B7EA-42475552657A}" type="parTrans" cxnId="{9EC87799-EC9C-489C-AFE9-8F3F7A9913B9}">
      <dgm:prSet/>
      <dgm:spPr/>
      <dgm:t>
        <a:bodyPr/>
        <a:lstStyle/>
        <a:p>
          <a:endParaRPr lang="en-AU"/>
        </a:p>
      </dgm:t>
    </dgm:pt>
    <dgm:pt modelId="{873E1B9E-4806-467A-8FC1-F83F2316E8D4}" type="sibTrans" cxnId="{9EC87799-EC9C-489C-AFE9-8F3F7A9913B9}">
      <dgm:prSet/>
      <dgm:spPr/>
      <dgm:t>
        <a:bodyPr/>
        <a:lstStyle/>
        <a:p>
          <a:endParaRPr lang="en-AU"/>
        </a:p>
      </dgm:t>
    </dgm:pt>
    <dgm:pt modelId="{44B1EFA7-5F9B-4524-96EE-41F6EE8F467E}">
      <dgm:prSet/>
      <dgm:spPr/>
      <dgm:t>
        <a:bodyPr/>
        <a:lstStyle/>
        <a:p>
          <a:r>
            <a:rPr lang="en-AU" dirty="0" smtClean="0">
              <a:solidFill>
                <a:schemeClr val="accent1">
                  <a:lumMod val="75000"/>
                </a:schemeClr>
              </a:solidFill>
            </a:rPr>
            <a:t>Employment</a:t>
          </a:r>
          <a:endParaRPr lang="en-AU" dirty="0">
            <a:solidFill>
              <a:schemeClr val="accent1">
                <a:lumMod val="75000"/>
              </a:schemeClr>
            </a:solidFill>
          </a:endParaRPr>
        </a:p>
      </dgm:t>
    </dgm:pt>
    <dgm:pt modelId="{3F533E39-23E5-40D2-A492-ECF12CC11C48}" type="parTrans" cxnId="{75DD3EA1-1729-4F6C-B895-22832EA53195}">
      <dgm:prSet/>
      <dgm:spPr/>
      <dgm:t>
        <a:bodyPr/>
        <a:lstStyle/>
        <a:p>
          <a:endParaRPr lang="en-AU"/>
        </a:p>
      </dgm:t>
    </dgm:pt>
    <dgm:pt modelId="{6E7BF144-57D5-4AF7-A1BC-F9FD14E4A6AB}" type="sibTrans" cxnId="{75DD3EA1-1729-4F6C-B895-22832EA53195}">
      <dgm:prSet/>
      <dgm:spPr/>
      <dgm:t>
        <a:bodyPr/>
        <a:lstStyle/>
        <a:p>
          <a:endParaRPr lang="en-AU"/>
        </a:p>
      </dgm:t>
    </dgm:pt>
    <dgm:pt modelId="{ABD5E6A5-B72D-4479-AA98-5346FBE748C6}">
      <dgm:prSet/>
      <dgm:spPr/>
      <dgm:t>
        <a:bodyPr/>
        <a:lstStyle/>
        <a:p>
          <a:r>
            <a:rPr lang="en-AU" dirty="0" smtClean="0">
              <a:solidFill>
                <a:schemeClr val="accent1">
                  <a:lumMod val="75000"/>
                </a:schemeClr>
              </a:solidFill>
            </a:rPr>
            <a:t>TAFE</a:t>
          </a:r>
          <a:endParaRPr lang="en-AU" dirty="0">
            <a:solidFill>
              <a:schemeClr val="accent1">
                <a:lumMod val="75000"/>
              </a:schemeClr>
            </a:solidFill>
          </a:endParaRPr>
        </a:p>
      </dgm:t>
    </dgm:pt>
    <dgm:pt modelId="{9EEFAD24-CBDF-4D12-A4D5-2FD0FC352CA3}" type="parTrans" cxnId="{7D17460E-0429-4F72-9455-5E833232F402}">
      <dgm:prSet/>
      <dgm:spPr/>
      <dgm:t>
        <a:bodyPr/>
        <a:lstStyle/>
        <a:p>
          <a:endParaRPr lang="en-AU"/>
        </a:p>
      </dgm:t>
    </dgm:pt>
    <dgm:pt modelId="{C06FA1E6-F6E7-481E-B587-5BDCB0DD1559}" type="sibTrans" cxnId="{7D17460E-0429-4F72-9455-5E833232F402}">
      <dgm:prSet/>
      <dgm:spPr/>
      <dgm:t>
        <a:bodyPr/>
        <a:lstStyle/>
        <a:p>
          <a:endParaRPr lang="en-AU"/>
        </a:p>
      </dgm:t>
    </dgm:pt>
    <dgm:pt modelId="{6294431A-8557-406C-89CA-87CC0B681ABF}">
      <dgm:prSet/>
      <dgm:spPr/>
      <dgm:t>
        <a:bodyPr/>
        <a:lstStyle/>
        <a:p>
          <a:r>
            <a:rPr lang="en-AU" dirty="0" smtClean="0">
              <a:solidFill>
                <a:schemeClr val="accent1">
                  <a:lumMod val="75000"/>
                </a:schemeClr>
              </a:solidFill>
            </a:rPr>
            <a:t>University</a:t>
          </a:r>
          <a:endParaRPr lang="en-AU" dirty="0">
            <a:solidFill>
              <a:schemeClr val="accent1">
                <a:lumMod val="75000"/>
              </a:schemeClr>
            </a:solidFill>
          </a:endParaRPr>
        </a:p>
      </dgm:t>
    </dgm:pt>
    <dgm:pt modelId="{D849E3D6-DF33-4575-82FB-49D185799F47}" type="parTrans" cxnId="{5DCE9EBF-10F7-43D8-B875-48E548418813}">
      <dgm:prSet/>
      <dgm:spPr/>
      <dgm:t>
        <a:bodyPr/>
        <a:lstStyle/>
        <a:p>
          <a:endParaRPr lang="en-AU"/>
        </a:p>
      </dgm:t>
    </dgm:pt>
    <dgm:pt modelId="{17E47550-111C-460F-B974-ECAAD85C6917}" type="sibTrans" cxnId="{5DCE9EBF-10F7-43D8-B875-48E548418813}">
      <dgm:prSet/>
      <dgm:spPr/>
      <dgm:t>
        <a:bodyPr/>
        <a:lstStyle/>
        <a:p>
          <a:endParaRPr lang="en-AU"/>
        </a:p>
      </dgm:t>
    </dgm:pt>
    <dgm:pt modelId="{0D7475F7-4FDB-49C9-8DF7-E436A251C564}" type="pres">
      <dgm:prSet presAssocID="{DFD75528-3E38-4697-9978-82A38CF6EB3E}" presName="hierChild1" presStyleCnt="0">
        <dgm:presLayoutVars>
          <dgm:orgChart val="1"/>
          <dgm:chPref val="1"/>
          <dgm:dir/>
          <dgm:animOne val="branch"/>
          <dgm:animLvl val="lvl"/>
          <dgm:resizeHandles/>
        </dgm:presLayoutVars>
      </dgm:prSet>
      <dgm:spPr/>
      <dgm:t>
        <a:bodyPr/>
        <a:lstStyle/>
        <a:p>
          <a:endParaRPr lang="en-AU"/>
        </a:p>
      </dgm:t>
    </dgm:pt>
    <dgm:pt modelId="{BCC87D8A-1A34-4D61-AAD0-7F95929A6772}" type="pres">
      <dgm:prSet presAssocID="{1A25533F-1899-4DAB-BF61-E949E6ADB34E}" presName="hierRoot1" presStyleCnt="0">
        <dgm:presLayoutVars>
          <dgm:hierBranch val="init"/>
        </dgm:presLayoutVars>
      </dgm:prSet>
      <dgm:spPr/>
    </dgm:pt>
    <dgm:pt modelId="{4A83D8A4-777C-4DE7-A1A4-86A28FE36082}" type="pres">
      <dgm:prSet presAssocID="{1A25533F-1899-4DAB-BF61-E949E6ADB34E}" presName="rootComposite1" presStyleCnt="0"/>
      <dgm:spPr/>
    </dgm:pt>
    <dgm:pt modelId="{67AE998E-1E17-4B7C-86FD-B7E3CF26AB1C}" type="pres">
      <dgm:prSet presAssocID="{1A25533F-1899-4DAB-BF61-E949E6ADB34E}" presName="rootText1" presStyleLbl="node0" presStyleIdx="0" presStyleCnt="4" custScaleX="88744" custScaleY="87503" custLinFactX="47995" custLinFactY="-100000" custLinFactNeighborX="100000" custLinFactNeighborY="-128681">
        <dgm:presLayoutVars>
          <dgm:chPref val="3"/>
        </dgm:presLayoutVars>
      </dgm:prSet>
      <dgm:spPr/>
      <dgm:t>
        <a:bodyPr/>
        <a:lstStyle/>
        <a:p>
          <a:endParaRPr lang="en-AU"/>
        </a:p>
      </dgm:t>
    </dgm:pt>
    <dgm:pt modelId="{DE6B9477-8A40-496A-95C5-F9AFD69A7AF9}" type="pres">
      <dgm:prSet presAssocID="{1A25533F-1899-4DAB-BF61-E949E6ADB34E}" presName="rootConnector1" presStyleLbl="node1" presStyleIdx="0" presStyleCnt="0"/>
      <dgm:spPr/>
      <dgm:t>
        <a:bodyPr/>
        <a:lstStyle/>
        <a:p>
          <a:endParaRPr lang="en-AU"/>
        </a:p>
      </dgm:t>
    </dgm:pt>
    <dgm:pt modelId="{8EED8FD5-5B84-4165-8E8B-F7212DF513C2}" type="pres">
      <dgm:prSet presAssocID="{1A25533F-1899-4DAB-BF61-E949E6ADB34E}" presName="hierChild2" presStyleCnt="0"/>
      <dgm:spPr/>
    </dgm:pt>
    <dgm:pt modelId="{AA7ECA82-3094-4EE5-8EA6-DADAFCB73A85}" type="pres">
      <dgm:prSet presAssocID="{249937CC-FBC3-4294-A4EA-C2D5681CDB2A}" presName="Name37" presStyleLbl="parChTrans1D2" presStyleIdx="0" presStyleCnt="2"/>
      <dgm:spPr/>
      <dgm:t>
        <a:bodyPr/>
        <a:lstStyle/>
        <a:p>
          <a:endParaRPr lang="en-AU"/>
        </a:p>
      </dgm:t>
    </dgm:pt>
    <dgm:pt modelId="{2F1E4AE1-527C-4C2C-A553-8C2EB050B0E0}" type="pres">
      <dgm:prSet presAssocID="{B76CA2CD-D967-4DD9-8D17-DB617B46664C}" presName="hierRoot2" presStyleCnt="0">
        <dgm:presLayoutVars>
          <dgm:hierBranch val="init"/>
        </dgm:presLayoutVars>
      </dgm:prSet>
      <dgm:spPr/>
    </dgm:pt>
    <dgm:pt modelId="{F014C4DD-6AC4-4042-85EA-BD62A8F2F336}" type="pres">
      <dgm:prSet presAssocID="{B76CA2CD-D967-4DD9-8D17-DB617B46664C}" presName="rootComposite" presStyleCnt="0"/>
      <dgm:spPr/>
    </dgm:pt>
    <dgm:pt modelId="{67FD90C6-B480-4EB9-9E6B-1FCFB4E373E1}" type="pres">
      <dgm:prSet presAssocID="{B76CA2CD-D967-4DD9-8D17-DB617B46664C}" presName="rootText" presStyleLbl="node2" presStyleIdx="0" presStyleCnt="2" custScaleX="77486" custScaleY="73731" custLinFactY="-100000" custLinFactNeighborX="48592" custLinFactNeighborY="-102869">
        <dgm:presLayoutVars>
          <dgm:chPref val="3"/>
        </dgm:presLayoutVars>
      </dgm:prSet>
      <dgm:spPr/>
      <dgm:t>
        <a:bodyPr/>
        <a:lstStyle/>
        <a:p>
          <a:endParaRPr lang="en-AU"/>
        </a:p>
      </dgm:t>
    </dgm:pt>
    <dgm:pt modelId="{654B95D3-797F-4969-9C5B-D22EF6490688}" type="pres">
      <dgm:prSet presAssocID="{B76CA2CD-D967-4DD9-8D17-DB617B46664C}" presName="rootConnector" presStyleLbl="node2" presStyleIdx="0" presStyleCnt="2"/>
      <dgm:spPr/>
      <dgm:t>
        <a:bodyPr/>
        <a:lstStyle/>
        <a:p>
          <a:endParaRPr lang="en-AU"/>
        </a:p>
      </dgm:t>
    </dgm:pt>
    <dgm:pt modelId="{1153157F-C881-4E94-8CC2-8B8AC13114B7}" type="pres">
      <dgm:prSet presAssocID="{B76CA2CD-D967-4DD9-8D17-DB617B46664C}" presName="hierChild4" presStyleCnt="0"/>
      <dgm:spPr/>
    </dgm:pt>
    <dgm:pt modelId="{7F9C0A71-C08C-473C-8599-139969506A36}" type="pres">
      <dgm:prSet presAssocID="{B76CA2CD-D967-4DD9-8D17-DB617B46664C}" presName="hierChild5" presStyleCnt="0"/>
      <dgm:spPr/>
    </dgm:pt>
    <dgm:pt modelId="{7503CC22-C751-48B5-A968-5432E9F47B26}" type="pres">
      <dgm:prSet presAssocID="{DD346DB2-2DAC-4742-B7EA-42475552657A}" presName="Name37" presStyleLbl="parChTrans1D2" presStyleIdx="1" presStyleCnt="2"/>
      <dgm:spPr/>
      <dgm:t>
        <a:bodyPr/>
        <a:lstStyle/>
        <a:p>
          <a:endParaRPr lang="en-AU"/>
        </a:p>
      </dgm:t>
    </dgm:pt>
    <dgm:pt modelId="{3539D557-4775-47C0-BBB0-29D446E4C1FE}" type="pres">
      <dgm:prSet presAssocID="{7C568E7A-8200-4811-998C-F849FF9501D3}" presName="hierRoot2" presStyleCnt="0">
        <dgm:presLayoutVars>
          <dgm:hierBranch val="init"/>
        </dgm:presLayoutVars>
      </dgm:prSet>
      <dgm:spPr/>
    </dgm:pt>
    <dgm:pt modelId="{69DF4A07-818B-4B65-9345-A88A72F96C76}" type="pres">
      <dgm:prSet presAssocID="{7C568E7A-8200-4811-998C-F849FF9501D3}" presName="rootComposite" presStyleCnt="0"/>
      <dgm:spPr/>
    </dgm:pt>
    <dgm:pt modelId="{69D64222-03CD-4166-818D-3984E324C27A}" type="pres">
      <dgm:prSet presAssocID="{7C568E7A-8200-4811-998C-F849FF9501D3}" presName="rootText" presStyleLbl="node2" presStyleIdx="1" presStyleCnt="2" custScaleX="83260" custScaleY="59317" custLinFactX="100000" custLinFactY="-100000" custLinFactNeighborX="140529" custLinFactNeighborY="-102869">
        <dgm:presLayoutVars>
          <dgm:chPref val="3"/>
        </dgm:presLayoutVars>
      </dgm:prSet>
      <dgm:spPr/>
      <dgm:t>
        <a:bodyPr/>
        <a:lstStyle/>
        <a:p>
          <a:endParaRPr lang="en-AU"/>
        </a:p>
      </dgm:t>
    </dgm:pt>
    <dgm:pt modelId="{66CFA033-22B3-4FBF-B417-6BE378463BE5}" type="pres">
      <dgm:prSet presAssocID="{7C568E7A-8200-4811-998C-F849FF9501D3}" presName="rootConnector" presStyleLbl="node2" presStyleIdx="1" presStyleCnt="2"/>
      <dgm:spPr/>
      <dgm:t>
        <a:bodyPr/>
        <a:lstStyle/>
        <a:p>
          <a:endParaRPr lang="en-AU"/>
        </a:p>
      </dgm:t>
    </dgm:pt>
    <dgm:pt modelId="{AB84DB41-D9C4-4925-AB0A-E504C8CBAD6A}" type="pres">
      <dgm:prSet presAssocID="{7C568E7A-8200-4811-998C-F849FF9501D3}" presName="hierChild4" presStyleCnt="0"/>
      <dgm:spPr/>
    </dgm:pt>
    <dgm:pt modelId="{A455C58A-7770-4907-8B11-A0DE6E1FD04E}" type="pres">
      <dgm:prSet presAssocID="{7C568E7A-8200-4811-998C-F849FF9501D3}" presName="hierChild5" presStyleCnt="0"/>
      <dgm:spPr/>
    </dgm:pt>
    <dgm:pt modelId="{5776E5A1-EEB8-403A-B4FA-66DAC7B5D5BC}" type="pres">
      <dgm:prSet presAssocID="{1A25533F-1899-4DAB-BF61-E949E6ADB34E}" presName="hierChild3" presStyleCnt="0"/>
      <dgm:spPr/>
    </dgm:pt>
    <dgm:pt modelId="{FB0BF4C9-FF55-4E12-9F5B-79ADD8B23B2B}" type="pres">
      <dgm:prSet presAssocID="{44B1EFA7-5F9B-4524-96EE-41F6EE8F467E}" presName="hierRoot1" presStyleCnt="0">
        <dgm:presLayoutVars>
          <dgm:hierBranch val="init"/>
        </dgm:presLayoutVars>
      </dgm:prSet>
      <dgm:spPr/>
    </dgm:pt>
    <dgm:pt modelId="{8B6BC3BC-1AF6-4D01-ADFF-F01B774B5B78}" type="pres">
      <dgm:prSet presAssocID="{44B1EFA7-5F9B-4524-96EE-41F6EE8F467E}" presName="rootComposite1" presStyleCnt="0"/>
      <dgm:spPr/>
    </dgm:pt>
    <dgm:pt modelId="{343C19F1-03F7-4851-9284-ABA76146F3C9}" type="pres">
      <dgm:prSet presAssocID="{44B1EFA7-5F9B-4524-96EE-41F6EE8F467E}" presName="rootText1" presStyleLbl="node0" presStyleIdx="1" presStyleCnt="4" custScaleX="117221" custScaleY="88773" custLinFactNeighborX="23812" custLinFactNeighborY="10989">
        <dgm:presLayoutVars>
          <dgm:chPref val="3"/>
        </dgm:presLayoutVars>
      </dgm:prSet>
      <dgm:spPr/>
      <dgm:t>
        <a:bodyPr/>
        <a:lstStyle/>
        <a:p>
          <a:endParaRPr lang="en-AU"/>
        </a:p>
      </dgm:t>
    </dgm:pt>
    <dgm:pt modelId="{61ECC8C2-4F20-47FD-8FDB-160C8D1BB48E}" type="pres">
      <dgm:prSet presAssocID="{44B1EFA7-5F9B-4524-96EE-41F6EE8F467E}" presName="rootConnector1" presStyleLbl="node1" presStyleIdx="0" presStyleCnt="0"/>
      <dgm:spPr/>
      <dgm:t>
        <a:bodyPr/>
        <a:lstStyle/>
        <a:p>
          <a:endParaRPr lang="en-AU"/>
        </a:p>
      </dgm:t>
    </dgm:pt>
    <dgm:pt modelId="{CEDDD36C-46B5-4228-BAEC-95CB926BE6F6}" type="pres">
      <dgm:prSet presAssocID="{44B1EFA7-5F9B-4524-96EE-41F6EE8F467E}" presName="hierChild2" presStyleCnt="0"/>
      <dgm:spPr/>
    </dgm:pt>
    <dgm:pt modelId="{6776F201-5242-4C68-83B8-7F944824E12E}" type="pres">
      <dgm:prSet presAssocID="{44B1EFA7-5F9B-4524-96EE-41F6EE8F467E}" presName="hierChild3" presStyleCnt="0"/>
      <dgm:spPr/>
    </dgm:pt>
    <dgm:pt modelId="{0EB9537B-68F1-4A67-AD6E-A8B2DFACEDF2}" type="pres">
      <dgm:prSet presAssocID="{ABD5E6A5-B72D-4479-AA98-5346FBE748C6}" presName="hierRoot1" presStyleCnt="0">
        <dgm:presLayoutVars>
          <dgm:hierBranch val="init"/>
        </dgm:presLayoutVars>
      </dgm:prSet>
      <dgm:spPr/>
    </dgm:pt>
    <dgm:pt modelId="{6565DC17-135B-4D80-A456-F05807BF4844}" type="pres">
      <dgm:prSet presAssocID="{ABD5E6A5-B72D-4479-AA98-5346FBE748C6}" presName="rootComposite1" presStyleCnt="0"/>
      <dgm:spPr/>
    </dgm:pt>
    <dgm:pt modelId="{C8D38BC5-BD70-4D4B-9BCC-C6731650E7C5}" type="pres">
      <dgm:prSet presAssocID="{ABD5E6A5-B72D-4479-AA98-5346FBE748C6}" presName="rootText1" presStyleLbl="node0" presStyleIdx="2" presStyleCnt="4" custScaleX="105288" custScaleY="65665" custLinFactX="-9101" custLinFactY="60088" custLinFactNeighborX="-100000" custLinFactNeighborY="100000">
        <dgm:presLayoutVars>
          <dgm:chPref val="3"/>
        </dgm:presLayoutVars>
      </dgm:prSet>
      <dgm:spPr/>
      <dgm:t>
        <a:bodyPr/>
        <a:lstStyle/>
        <a:p>
          <a:endParaRPr lang="en-AU"/>
        </a:p>
      </dgm:t>
    </dgm:pt>
    <dgm:pt modelId="{A10E8488-E200-4E6D-80E4-F77C236E0F51}" type="pres">
      <dgm:prSet presAssocID="{ABD5E6A5-B72D-4479-AA98-5346FBE748C6}" presName="rootConnector1" presStyleLbl="node1" presStyleIdx="0" presStyleCnt="0"/>
      <dgm:spPr/>
      <dgm:t>
        <a:bodyPr/>
        <a:lstStyle/>
        <a:p>
          <a:endParaRPr lang="en-AU"/>
        </a:p>
      </dgm:t>
    </dgm:pt>
    <dgm:pt modelId="{3AC0B2BF-42DC-4290-9336-37D5D94C617F}" type="pres">
      <dgm:prSet presAssocID="{ABD5E6A5-B72D-4479-AA98-5346FBE748C6}" presName="hierChild2" presStyleCnt="0"/>
      <dgm:spPr/>
    </dgm:pt>
    <dgm:pt modelId="{812BEF75-8568-40A6-8897-C561D14BAC2A}" type="pres">
      <dgm:prSet presAssocID="{ABD5E6A5-B72D-4479-AA98-5346FBE748C6}" presName="hierChild3" presStyleCnt="0"/>
      <dgm:spPr/>
    </dgm:pt>
    <dgm:pt modelId="{4B6EC227-D6EB-4772-AD79-CF05F4D2CC88}" type="pres">
      <dgm:prSet presAssocID="{6294431A-8557-406C-89CA-87CC0B681ABF}" presName="hierRoot1" presStyleCnt="0">
        <dgm:presLayoutVars>
          <dgm:hierBranch val="init"/>
        </dgm:presLayoutVars>
      </dgm:prSet>
      <dgm:spPr/>
    </dgm:pt>
    <dgm:pt modelId="{90A0265A-4D19-430D-9AC7-E3259C8C62A1}" type="pres">
      <dgm:prSet presAssocID="{6294431A-8557-406C-89CA-87CC0B681ABF}" presName="rootComposite1" presStyleCnt="0"/>
      <dgm:spPr/>
    </dgm:pt>
    <dgm:pt modelId="{C5B24EEB-F2D7-4FEC-B71E-341B600553DC}" type="pres">
      <dgm:prSet presAssocID="{6294431A-8557-406C-89CA-87CC0B681ABF}" presName="rootText1" presStyleLbl="node0" presStyleIdx="3" presStyleCnt="4" custScaleX="108225" custScaleY="80696" custLinFactX="-100000" custLinFactY="100000" custLinFactNeighborX="-135389" custLinFactNeighborY="182510">
        <dgm:presLayoutVars>
          <dgm:chPref val="3"/>
        </dgm:presLayoutVars>
      </dgm:prSet>
      <dgm:spPr/>
      <dgm:t>
        <a:bodyPr/>
        <a:lstStyle/>
        <a:p>
          <a:endParaRPr lang="en-AU"/>
        </a:p>
      </dgm:t>
    </dgm:pt>
    <dgm:pt modelId="{8B7DF3AC-EFA2-4FA9-8450-351D83884664}" type="pres">
      <dgm:prSet presAssocID="{6294431A-8557-406C-89CA-87CC0B681ABF}" presName="rootConnector1" presStyleLbl="node1" presStyleIdx="0" presStyleCnt="0"/>
      <dgm:spPr/>
      <dgm:t>
        <a:bodyPr/>
        <a:lstStyle/>
        <a:p>
          <a:endParaRPr lang="en-AU"/>
        </a:p>
      </dgm:t>
    </dgm:pt>
    <dgm:pt modelId="{4C50C68E-D654-4D93-A985-B08B6B15B203}" type="pres">
      <dgm:prSet presAssocID="{6294431A-8557-406C-89CA-87CC0B681ABF}" presName="hierChild2" presStyleCnt="0"/>
      <dgm:spPr/>
    </dgm:pt>
    <dgm:pt modelId="{747879F8-F644-40F4-B376-B3717780F76D}" type="pres">
      <dgm:prSet presAssocID="{6294431A-8557-406C-89CA-87CC0B681ABF}" presName="hierChild3" presStyleCnt="0"/>
      <dgm:spPr/>
    </dgm:pt>
  </dgm:ptLst>
  <dgm:cxnLst>
    <dgm:cxn modelId="{CF5D5640-0C0B-431D-AB87-F4E7D828FC66}" type="presOf" srcId="{B76CA2CD-D967-4DD9-8D17-DB617B46664C}" destId="{67FD90C6-B480-4EB9-9E6B-1FCFB4E373E1}" srcOrd="0" destOrd="0" presId="urn:microsoft.com/office/officeart/2005/8/layout/orgChart1"/>
    <dgm:cxn modelId="{18D72162-E37C-4C21-93F5-1BC037D3CB1C}" type="presOf" srcId="{44B1EFA7-5F9B-4524-96EE-41F6EE8F467E}" destId="{61ECC8C2-4F20-47FD-8FDB-160C8D1BB48E}" srcOrd="1" destOrd="0" presId="urn:microsoft.com/office/officeart/2005/8/layout/orgChart1"/>
    <dgm:cxn modelId="{5DCE9EBF-10F7-43D8-B875-48E548418813}" srcId="{DFD75528-3E38-4697-9978-82A38CF6EB3E}" destId="{6294431A-8557-406C-89CA-87CC0B681ABF}" srcOrd="3" destOrd="0" parTransId="{D849E3D6-DF33-4575-82FB-49D185799F47}" sibTransId="{17E47550-111C-460F-B974-ECAAD85C6917}"/>
    <dgm:cxn modelId="{0E499374-0281-49BE-8A1E-F91D5470B228}" srcId="{DFD75528-3E38-4697-9978-82A38CF6EB3E}" destId="{1A25533F-1899-4DAB-BF61-E949E6ADB34E}" srcOrd="0" destOrd="0" parTransId="{169EC072-639C-4C52-B57E-94934CFAFB9F}" sibTransId="{5A6621EB-5FBD-4CA9-9575-BC402C1C5FFB}"/>
    <dgm:cxn modelId="{7CF9F124-3C31-47FD-8C7B-3D5DB2814327}" type="presOf" srcId="{44B1EFA7-5F9B-4524-96EE-41F6EE8F467E}" destId="{343C19F1-03F7-4851-9284-ABA76146F3C9}" srcOrd="0" destOrd="0" presId="urn:microsoft.com/office/officeart/2005/8/layout/orgChart1"/>
    <dgm:cxn modelId="{7D7F2901-DBBF-481D-BB2E-27A0EFE9CEE7}" type="presOf" srcId="{6294431A-8557-406C-89CA-87CC0B681ABF}" destId="{8B7DF3AC-EFA2-4FA9-8450-351D83884664}" srcOrd="1" destOrd="0" presId="urn:microsoft.com/office/officeart/2005/8/layout/orgChart1"/>
    <dgm:cxn modelId="{E06E746B-5CC7-477D-9500-5634A7039C55}" type="presOf" srcId="{7C568E7A-8200-4811-998C-F849FF9501D3}" destId="{69D64222-03CD-4166-818D-3984E324C27A}" srcOrd="0" destOrd="0" presId="urn:microsoft.com/office/officeart/2005/8/layout/orgChart1"/>
    <dgm:cxn modelId="{1592743D-F6C5-4E1B-A9EC-46D464001492}" type="presOf" srcId="{7C568E7A-8200-4811-998C-F849FF9501D3}" destId="{66CFA033-22B3-4FBF-B417-6BE378463BE5}" srcOrd="1" destOrd="0" presId="urn:microsoft.com/office/officeart/2005/8/layout/orgChart1"/>
    <dgm:cxn modelId="{CFF9874C-56A5-4DE0-BADD-8DA067869023}" type="presOf" srcId="{DFD75528-3E38-4697-9978-82A38CF6EB3E}" destId="{0D7475F7-4FDB-49C9-8DF7-E436A251C564}" srcOrd="0" destOrd="0" presId="urn:microsoft.com/office/officeart/2005/8/layout/orgChart1"/>
    <dgm:cxn modelId="{0D2B252B-2EC8-4AA5-93EC-F33D9424F152}" type="presOf" srcId="{ABD5E6A5-B72D-4479-AA98-5346FBE748C6}" destId="{C8D38BC5-BD70-4D4B-9BCC-C6731650E7C5}" srcOrd="0" destOrd="0" presId="urn:microsoft.com/office/officeart/2005/8/layout/orgChart1"/>
    <dgm:cxn modelId="{ACF94ABC-21B8-4C7F-81DA-51FDD695EA74}" type="presOf" srcId="{249937CC-FBC3-4294-A4EA-C2D5681CDB2A}" destId="{AA7ECA82-3094-4EE5-8EA6-DADAFCB73A85}" srcOrd="0" destOrd="0" presId="urn:microsoft.com/office/officeart/2005/8/layout/orgChart1"/>
    <dgm:cxn modelId="{CB70D6F2-238D-48AB-BEF6-8606172ED0A8}" type="presOf" srcId="{ABD5E6A5-B72D-4479-AA98-5346FBE748C6}" destId="{A10E8488-E200-4E6D-80E4-F77C236E0F51}" srcOrd="1" destOrd="0" presId="urn:microsoft.com/office/officeart/2005/8/layout/orgChart1"/>
    <dgm:cxn modelId="{0BF90741-D0B7-4366-8371-D52A27166A4C}" type="presOf" srcId="{1A25533F-1899-4DAB-BF61-E949E6ADB34E}" destId="{67AE998E-1E17-4B7C-86FD-B7E3CF26AB1C}" srcOrd="0" destOrd="0" presId="urn:microsoft.com/office/officeart/2005/8/layout/orgChart1"/>
    <dgm:cxn modelId="{F103B476-7BCA-466C-8BB2-8A2334BB31BA}" type="presOf" srcId="{B76CA2CD-D967-4DD9-8D17-DB617B46664C}" destId="{654B95D3-797F-4969-9C5B-D22EF6490688}" srcOrd="1" destOrd="0" presId="urn:microsoft.com/office/officeart/2005/8/layout/orgChart1"/>
    <dgm:cxn modelId="{7D17460E-0429-4F72-9455-5E833232F402}" srcId="{DFD75528-3E38-4697-9978-82A38CF6EB3E}" destId="{ABD5E6A5-B72D-4479-AA98-5346FBE748C6}" srcOrd="2" destOrd="0" parTransId="{9EEFAD24-CBDF-4D12-A4D5-2FD0FC352CA3}" sibTransId="{C06FA1E6-F6E7-481E-B587-5BDCB0DD1559}"/>
    <dgm:cxn modelId="{01520446-FAD1-4C4E-9E90-DC80E6133A25}" type="presOf" srcId="{DD346DB2-2DAC-4742-B7EA-42475552657A}" destId="{7503CC22-C751-48B5-A968-5432E9F47B26}" srcOrd="0" destOrd="0" presId="urn:microsoft.com/office/officeart/2005/8/layout/orgChart1"/>
    <dgm:cxn modelId="{75DD3EA1-1729-4F6C-B895-22832EA53195}" srcId="{DFD75528-3E38-4697-9978-82A38CF6EB3E}" destId="{44B1EFA7-5F9B-4524-96EE-41F6EE8F467E}" srcOrd="1" destOrd="0" parTransId="{3F533E39-23E5-40D2-A492-ECF12CC11C48}" sibTransId="{6E7BF144-57D5-4AF7-A1BC-F9FD14E4A6AB}"/>
    <dgm:cxn modelId="{9EC87799-EC9C-489C-AFE9-8F3F7A9913B9}" srcId="{1A25533F-1899-4DAB-BF61-E949E6ADB34E}" destId="{7C568E7A-8200-4811-998C-F849FF9501D3}" srcOrd="1" destOrd="0" parTransId="{DD346DB2-2DAC-4742-B7EA-42475552657A}" sibTransId="{873E1B9E-4806-467A-8FC1-F83F2316E8D4}"/>
    <dgm:cxn modelId="{AD573A74-32F6-4F70-A376-99815B666CC4}" type="presOf" srcId="{1A25533F-1899-4DAB-BF61-E949E6ADB34E}" destId="{DE6B9477-8A40-496A-95C5-F9AFD69A7AF9}" srcOrd="1" destOrd="0" presId="urn:microsoft.com/office/officeart/2005/8/layout/orgChart1"/>
    <dgm:cxn modelId="{98577FE2-C967-4A2E-8912-CA643E93D6F1}" type="presOf" srcId="{6294431A-8557-406C-89CA-87CC0B681ABF}" destId="{C5B24EEB-F2D7-4FEC-B71E-341B600553DC}" srcOrd="0" destOrd="0" presId="urn:microsoft.com/office/officeart/2005/8/layout/orgChart1"/>
    <dgm:cxn modelId="{1B773653-2C46-457F-8176-60B05F26045D}" srcId="{1A25533F-1899-4DAB-BF61-E949E6ADB34E}" destId="{B76CA2CD-D967-4DD9-8D17-DB617B46664C}" srcOrd="0" destOrd="0" parTransId="{249937CC-FBC3-4294-A4EA-C2D5681CDB2A}" sibTransId="{03326D94-2FA5-443F-A4C5-734F2657F255}"/>
    <dgm:cxn modelId="{98326745-C2F9-418D-8212-6C5B24A55357}" type="presParOf" srcId="{0D7475F7-4FDB-49C9-8DF7-E436A251C564}" destId="{BCC87D8A-1A34-4D61-AAD0-7F95929A6772}" srcOrd="0" destOrd="0" presId="urn:microsoft.com/office/officeart/2005/8/layout/orgChart1"/>
    <dgm:cxn modelId="{D1E386F2-0F97-4B14-8DB9-8A698190285C}" type="presParOf" srcId="{BCC87D8A-1A34-4D61-AAD0-7F95929A6772}" destId="{4A83D8A4-777C-4DE7-A1A4-86A28FE36082}" srcOrd="0" destOrd="0" presId="urn:microsoft.com/office/officeart/2005/8/layout/orgChart1"/>
    <dgm:cxn modelId="{EF36FF94-4A20-4CC3-B0CA-3AB3F785825A}" type="presParOf" srcId="{4A83D8A4-777C-4DE7-A1A4-86A28FE36082}" destId="{67AE998E-1E17-4B7C-86FD-B7E3CF26AB1C}" srcOrd="0" destOrd="0" presId="urn:microsoft.com/office/officeart/2005/8/layout/orgChart1"/>
    <dgm:cxn modelId="{036D116C-D439-47E4-9BEF-B3A4C2887A6E}" type="presParOf" srcId="{4A83D8A4-777C-4DE7-A1A4-86A28FE36082}" destId="{DE6B9477-8A40-496A-95C5-F9AFD69A7AF9}" srcOrd="1" destOrd="0" presId="urn:microsoft.com/office/officeart/2005/8/layout/orgChart1"/>
    <dgm:cxn modelId="{DA705960-1BA4-44A8-97CC-D01870990D68}" type="presParOf" srcId="{BCC87D8A-1A34-4D61-AAD0-7F95929A6772}" destId="{8EED8FD5-5B84-4165-8E8B-F7212DF513C2}" srcOrd="1" destOrd="0" presId="urn:microsoft.com/office/officeart/2005/8/layout/orgChart1"/>
    <dgm:cxn modelId="{ACF5B5A0-8275-4963-961F-B7F939D630F6}" type="presParOf" srcId="{8EED8FD5-5B84-4165-8E8B-F7212DF513C2}" destId="{AA7ECA82-3094-4EE5-8EA6-DADAFCB73A85}" srcOrd="0" destOrd="0" presId="urn:microsoft.com/office/officeart/2005/8/layout/orgChart1"/>
    <dgm:cxn modelId="{53AE1CF6-9873-4B2B-ABBB-C867C4EE4900}" type="presParOf" srcId="{8EED8FD5-5B84-4165-8E8B-F7212DF513C2}" destId="{2F1E4AE1-527C-4C2C-A553-8C2EB050B0E0}" srcOrd="1" destOrd="0" presId="urn:microsoft.com/office/officeart/2005/8/layout/orgChart1"/>
    <dgm:cxn modelId="{B44095C5-8179-405B-BC4F-13E57AEB7CCF}" type="presParOf" srcId="{2F1E4AE1-527C-4C2C-A553-8C2EB050B0E0}" destId="{F014C4DD-6AC4-4042-85EA-BD62A8F2F336}" srcOrd="0" destOrd="0" presId="urn:microsoft.com/office/officeart/2005/8/layout/orgChart1"/>
    <dgm:cxn modelId="{0FED00C8-7B54-4340-999E-3A97EEA73AA0}" type="presParOf" srcId="{F014C4DD-6AC4-4042-85EA-BD62A8F2F336}" destId="{67FD90C6-B480-4EB9-9E6B-1FCFB4E373E1}" srcOrd="0" destOrd="0" presId="urn:microsoft.com/office/officeart/2005/8/layout/orgChart1"/>
    <dgm:cxn modelId="{E770EF10-E6C9-4CCD-980E-54504DB7B9BE}" type="presParOf" srcId="{F014C4DD-6AC4-4042-85EA-BD62A8F2F336}" destId="{654B95D3-797F-4969-9C5B-D22EF6490688}" srcOrd="1" destOrd="0" presId="urn:microsoft.com/office/officeart/2005/8/layout/orgChart1"/>
    <dgm:cxn modelId="{E82E7DF1-7574-4BFE-9710-1DA583477636}" type="presParOf" srcId="{2F1E4AE1-527C-4C2C-A553-8C2EB050B0E0}" destId="{1153157F-C881-4E94-8CC2-8B8AC13114B7}" srcOrd="1" destOrd="0" presId="urn:microsoft.com/office/officeart/2005/8/layout/orgChart1"/>
    <dgm:cxn modelId="{C9BB1D5A-E4D0-4B9E-A866-73CA97C968D8}" type="presParOf" srcId="{2F1E4AE1-527C-4C2C-A553-8C2EB050B0E0}" destId="{7F9C0A71-C08C-473C-8599-139969506A36}" srcOrd="2" destOrd="0" presId="urn:microsoft.com/office/officeart/2005/8/layout/orgChart1"/>
    <dgm:cxn modelId="{C1940910-7443-4999-B902-AC91BAF303CB}" type="presParOf" srcId="{8EED8FD5-5B84-4165-8E8B-F7212DF513C2}" destId="{7503CC22-C751-48B5-A968-5432E9F47B26}" srcOrd="2" destOrd="0" presId="urn:microsoft.com/office/officeart/2005/8/layout/orgChart1"/>
    <dgm:cxn modelId="{7D247598-2033-44ED-8BCA-5725A0DBF931}" type="presParOf" srcId="{8EED8FD5-5B84-4165-8E8B-F7212DF513C2}" destId="{3539D557-4775-47C0-BBB0-29D446E4C1FE}" srcOrd="3" destOrd="0" presId="urn:microsoft.com/office/officeart/2005/8/layout/orgChart1"/>
    <dgm:cxn modelId="{758D5C12-B8C5-44D1-8A40-295DDA2A8882}" type="presParOf" srcId="{3539D557-4775-47C0-BBB0-29D446E4C1FE}" destId="{69DF4A07-818B-4B65-9345-A88A72F96C76}" srcOrd="0" destOrd="0" presId="urn:microsoft.com/office/officeart/2005/8/layout/orgChart1"/>
    <dgm:cxn modelId="{369D4FC1-D984-4AE0-941E-6909A346246B}" type="presParOf" srcId="{69DF4A07-818B-4B65-9345-A88A72F96C76}" destId="{69D64222-03CD-4166-818D-3984E324C27A}" srcOrd="0" destOrd="0" presId="urn:microsoft.com/office/officeart/2005/8/layout/orgChart1"/>
    <dgm:cxn modelId="{42961533-FDC5-4A0E-9176-4421A1E65B0C}" type="presParOf" srcId="{69DF4A07-818B-4B65-9345-A88A72F96C76}" destId="{66CFA033-22B3-4FBF-B417-6BE378463BE5}" srcOrd="1" destOrd="0" presId="urn:microsoft.com/office/officeart/2005/8/layout/orgChart1"/>
    <dgm:cxn modelId="{679A7F81-5AF5-4AFA-A434-8682D3617BCC}" type="presParOf" srcId="{3539D557-4775-47C0-BBB0-29D446E4C1FE}" destId="{AB84DB41-D9C4-4925-AB0A-E504C8CBAD6A}" srcOrd="1" destOrd="0" presId="urn:microsoft.com/office/officeart/2005/8/layout/orgChart1"/>
    <dgm:cxn modelId="{45958668-C63A-41C2-9413-5B280B9A4E78}" type="presParOf" srcId="{3539D557-4775-47C0-BBB0-29D446E4C1FE}" destId="{A455C58A-7770-4907-8B11-A0DE6E1FD04E}" srcOrd="2" destOrd="0" presId="urn:microsoft.com/office/officeart/2005/8/layout/orgChart1"/>
    <dgm:cxn modelId="{82BB7101-446E-442B-89CD-70EDE9533F5D}" type="presParOf" srcId="{BCC87D8A-1A34-4D61-AAD0-7F95929A6772}" destId="{5776E5A1-EEB8-403A-B4FA-66DAC7B5D5BC}" srcOrd="2" destOrd="0" presId="urn:microsoft.com/office/officeart/2005/8/layout/orgChart1"/>
    <dgm:cxn modelId="{B9138507-4454-4FD0-9D49-25765668E7D8}" type="presParOf" srcId="{0D7475F7-4FDB-49C9-8DF7-E436A251C564}" destId="{FB0BF4C9-FF55-4E12-9F5B-79ADD8B23B2B}" srcOrd="1" destOrd="0" presId="urn:microsoft.com/office/officeart/2005/8/layout/orgChart1"/>
    <dgm:cxn modelId="{F7B6E95E-03F9-4DAD-BFF7-D7FB0F3499CB}" type="presParOf" srcId="{FB0BF4C9-FF55-4E12-9F5B-79ADD8B23B2B}" destId="{8B6BC3BC-1AF6-4D01-ADFF-F01B774B5B78}" srcOrd="0" destOrd="0" presId="urn:microsoft.com/office/officeart/2005/8/layout/orgChart1"/>
    <dgm:cxn modelId="{BF0F017D-1AA4-4ED2-B6A1-BF3DF3C722D7}" type="presParOf" srcId="{8B6BC3BC-1AF6-4D01-ADFF-F01B774B5B78}" destId="{343C19F1-03F7-4851-9284-ABA76146F3C9}" srcOrd="0" destOrd="0" presId="urn:microsoft.com/office/officeart/2005/8/layout/orgChart1"/>
    <dgm:cxn modelId="{62673DD4-DC00-4F9F-B5BF-1098A9E2A8BB}" type="presParOf" srcId="{8B6BC3BC-1AF6-4D01-ADFF-F01B774B5B78}" destId="{61ECC8C2-4F20-47FD-8FDB-160C8D1BB48E}" srcOrd="1" destOrd="0" presId="urn:microsoft.com/office/officeart/2005/8/layout/orgChart1"/>
    <dgm:cxn modelId="{49E1FF8E-608B-4070-9F80-52B31716AD9A}" type="presParOf" srcId="{FB0BF4C9-FF55-4E12-9F5B-79ADD8B23B2B}" destId="{CEDDD36C-46B5-4228-BAEC-95CB926BE6F6}" srcOrd="1" destOrd="0" presId="urn:microsoft.com/office/officeart/2005/8/layout/orgChart1"/>
    <dgm:cxn modelId="{5C3E62FC-2888-4BE5-B7DB-5709D3746B7C}" type="presParOf" srcId="{FB0BF4C9-FF55-4E12-9F5B-79ADD8B23B2B}" destId="{6776F201-5242-4C68-83B8-7F944824E12E}" srcOrd="2" destOrd="0" presId="urn:microsoft.com/office/officeart/2005/8/layout/orgChart1"/>
    <dgm:cxn modelId="{94DF8AA5-0C83-4E9E-823C-BC6FF7AB8F5D}" type="presParOf" srcId="{0D7475F7-4FDB-49C9-8DF7-E436A251C564}" destId="{0EB9537B-68F1-4A67-AD6E-A8B2DFACEDF2}" srcOrd="2" destOrd="0" presId="urn:microsoft.com/office/officeart/2005/8/layout/orgChart1"/>
    <dgm:cxn modelId="{E7EA6DB2-FFAB-4CA0-9057-7004C0699BFE}" type="presParOf" srcId="{0EB9537B-68F1-4A67-AD6E-A8B2DFACEDF2}" destId="{6565DC17-135B-4D80-A456-F05807BF4844}" srcOrd="0" destOrd="0" presId="urn:microsoft.com/office/officeart/2005/8/layout/orgChart1"/>
    <dgm:cxn modelId="{635FD2B5-1DE2-42C2-AC24-5F84E3AFD656}" type="presParOf" srcId="{6565DC17-135B-4D80-A456-F05807BF4844}" destId="{C8D38BC5-BD70-4D4B-9BCC-C6731650E7C5}" srcOrd="0" destOrd="0" presId="urn:microsoft.com/office/officeart/2005/8/layout/orgChart1"/>
    <dgm:cxn modelId="{5704643E-DCFD-4DB7-BF91-D41B0CC16268}" type="presParOf" srcId="{6565DC17-135B-4D80-A456-F05807BF4844}" destId="{A10E8488-E200-4E6D-80E4-F77C236E0F51}" srcOrd="1" destOrd="0" presId="urn:microsoft.com/office/officeart/2005/8/layout/orgChart1"/>
    <dgm:cxn modelId="{3A073436-726B-4E70-8112-8BF8D6446D74}" type="presParOf" srcId="{0EB9537B-68F1-4A67-AD6E-A8B2DFACEDF2}" destId="{3AC0B2BF-42DC-4290-9336-37D5D94C617F}" srcOrd="1" destOrd="0" presId="urn:microsoft.com/office/officeart/2005/8/layout/orgChart1"/>
    <dgm:cxn modelId="{C8E2E30B-276D-48A8-B6B8-ADFA77082D77}" type="presParOf" srcId="{0EB9537B-68F1-4A67-AD6E-A8B2DFACEDF2}" destId="{812BEF75-8568-40A6-8897-C561D14BAC2A}" srcOrd="2" destOrd="0" presId="urn:microsoft.com/office/officeart/2005/8/layout/orgChart1"/>
    <dgm:cxn modelId="{80BE39C9-7842-42EC-89F5-6F4706DA72E9}" type="presParOf" srcId="{0D7475F7-4FDB-49C9-8DF7-E436A251C564}" destId="{4B6EC227-D6EB-4772-AD79-CF05F4D2CC88}" srcOrd="3" destOrd="0" presId="urn:microsoft.com/office/officeart/2005/8/layout/orgChart1"/>
    <dgm:cxn modelId="{AFA5803E-B33F-489F-9050-598BC72932D8}" type="presParOf" srcId="{4B6EC227-D6EB-4772-AD79-CF05F4D2CC88}" destId="{90A0265A-4D19-430D-9AC7-E3259C8C62A1}" srcOrd="0" destOrd="0" presId="urn:microsoft.com/office/officeart/2005/8/layout/orgChart1"/>
    <dgm:cxn modelId="{AD6E5B96-056C-4C3B-A1B9-347756B68F56}" type="presParOf" srcId="{90A0265A-4D19-430D-9AC7-E3259C8C62A1}" destId="{C5B24EEB-F2D7-4FEC-B71E-341B600553DC}" srcOrd="0" destOrd="0" presId="urn:microsoft.com/office/officeart/2005/8/layout/orgChart1"/>
    <dgm:cxn modelId="{C499032A-6867-42D3-B5B1-C4553E489602}" type="presParOf" srcId="{90A0265A-4D19-430D-9AC7-E3259C8C62A1}" destId="{8B7DF3AC-EFA2-4FA9-8450-351D83884664}" srcOrd="1" destOrd="0" presId="urn:microsoft.com/office/officeart/2005/8/layout/orgChart1"/>
    <dgm:cxn modelId="{C642DFF6-C2DE-4E51-8735-48BEBB1B9DC4}" type="presParOf" srcId="{4B6EC227-D6EB-4772-AD79-CF05F4D2CC88}" destId="{4C50C68E-D654-4D93-A985-B08B6B15B203}" srcOrd="1" destOrd="0" presId="urn:microsoft.com/office/officeart/2005/8/layout/orgChart1"/>
    <dgm:cxn modelId="{472784CE-553E-415F-B656-6F7865AC6A53}" type="presParOf" srcId="{4B6EC227-D6EB-4772-AD79-CF05F4D2CC88}" destId="{747879F8-F644-40F4-B376-B3717780F7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FDA75E-0D8E-4D82-BE6E-F112D723E8F6}"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AU"/>
        </a:p>
      </dgm:t>
    </dgm:pt>
    <dgm:pt modelId="{0B2B841F-0563-42FA-91DE-AFDA365F0118}">
      <dgm:prSet phldrT="[Text]"/>
      <dgm:spPr/>
      <dgm:t>
        <a:bodyPr/>
        <a:lstStyle/>
        <a:p>
          <a:r>
            <a:rPr lang="en-AU" dirty="0" smtClean="0"/>
            <a:t>VCE English or EAL</a:t>
          </a:r>
          <a:endParaRPr lang="en-AU" dirty="0"/>
        </a:p>
      </dgm:t>
    </dgm:pt>
    <dgm:pt modelId="{F8A7A7F7-4C84-4C99-996D-E9AC85D6FADC}" type="parTrans" cxnId="{3BEF325D-3835-4776-AF24-133981972F2D}">
      <dgm:prSet/>
      <dgm:spPr/>
      <dgm:t>
        <a:bodyPr/>
        <a:lstStyle/>
        <a:p>
          <a:endParaRPr lang="en-AU"/>
        </a:p>
      </dgm:t>
    </dgm:pt>
    <dgm:pt modelId="{0AB59001-D5D6-4FE1-9415-2E912B481DE9}" type="sibTrans" cxnId="{3BEF325D-3835-4776-AF24-133981972F2D}">
      <dgm:prSet/>
      <dgm:spPr/>
      <dgm:t>
        <a:bodyPr/>
        <a:lstStyle/>
        <a:p>
          <a:endParaRPr lang="en-AU"/>
        </a:p>
      </dgm:t>
    </dgm:pt>
    <dgm:pt modelId="{F6721C0B-075D-495E-A219-9D25C2DD1961}">
      <dgm:prSet phldrT="[Text]"/>
      <dgm:spPr/>
      <dgm:t>
        <a:bodyPr/>
        <a:lstStyle/>
        <a:p>
          <a:r>
            <a:rPr lang="en-AU" dirty="0" smtClean="0"/>
            <a:t>English/EAL</a:t>
          </a:r>
        </a:p>
        <a:p>
          <a:r>
            <a:rPr lang="en-AU" dirty="0" smtClean="0"/>
            <a:t>Units 1 and 2</a:t>
          </a:r>
          <a:endParaRPr lang="en-AU" dirty="0"/>
        </a:p>
      </dgm:t>
    </dgm:pt>
    <dgm:pt modelId="{146C6769-55BA-4570-B8AE-C35062E81CD0}" type="parTrans" cxnId="{0FC917A6-2BD0-4935-B280-16F16721F1FB}">
      <dgm:prSet/>
      <dgm:spPr/>
      <dgm:t>
        <a:bodyPr/>
        <a:lstStyle/>
        <a:p>
          <a:endParaRPr lang="en-AU"/>
        </a:p>
      </dgm:t>
    </dgm:pt>
    <dgm:pt modelId="{7955CF63-BF3A-4CEB-9933-CD96FCECEFE7}" type="sibTrans" cxnId="{0FC917A6-2BD0-4935-B280-16F16721F1FB}">
      <dgm:prSet/>
      <dgm:spPr/>
      <dgm:t>
        <a:bodyPr/>
        <a:lstStyle/>
        <a:p>
          <a:endParaRPr lang="en-AU"/>
        </a:p>
      </dgm:t>
    </dgm:pt>
    <dgm:pt modelId="{104F9A56-12F8-4E58-9A0E-3AFC1557FAB7}">
      <dgm:prSet phldrT="[Text]"/>
      <dgm:spPr/>
      <dgm:t>
        <a:bodyPr/>
        <a:lstStyle/>
        <a:p>
          <a:r>
            <a:rPr lang="en-AU" dirty="0" smtClean="0"/>
            <a:t>English/EAL</a:t>
          </a:r>
        </a:p>
        <a:p>
          <a:r>
            <a:rPr lang="en-AU" dirty="0" smtClean="0"/>
            <a:t>Units 3 and 4</a:t>
          </a:r>
          <a:endParaRPr lang="en-AU" dirty="0"/>
        </a:p>
      </dgm:t>
    </dgm:pt>
    <dgm:pt modelId="{31EA2D9F-A710-4761-A307-BB6DEE95C500}" type="parTrans" cxnId="{E600773A-C329-4801-A3CF-1098D9D72CBF}">
      <dgm:prSet/>
      <dgm:spPr/>
      <dgm:t>
        <a:bodyPr/>
        <a:lstStyle/>
        <a:p>
          <a:endParaRPr lang="en-AU"/>
        </a:p>
      </dgm:t>
    </dgm:pt>
    <dgm:pt modelId="{694A252C-2261-4AA3-984F-D5E0F519D0F3}" type="sibTrans" cxnId="{E600773A-C329-4801-A3CF-1098D9D72CBF}">
      <dgm:prSet/>
      <dgm:spPr/>
      <dgm:t>
        <a:bodyPr/>
        <a:lstStyle/>
        <a:p>
          <a:endParaRPr lang="en-AU"/>
        </a:p>
      </dgm:t>
    </dgm:pt>
    <dgm:pt modelId="{78DD45E8-50FB-4368-AE8C-6839448F3D3C}">
      <dgm:prSet phldrT="[Text]"/>
      <dgm:spPr/>
      <dgm:t>
        <a:bodyPr/>
        <a:lstStyle/>
        <a:p>
          <a:r>
            <a:rPr lang="en-AU" dirty="0" smtClean="0"/>
            <a:t>Literature</a:t>
          </a:r>
          <a:endParaRPr lang="en-AU" dirty="0"/>
        </a:p>
      </dgm:t>
    </dgm:pt>
    <dgm:pt modelId="{F82798E4-CD87-4906-A930-C1059A160604}" type="parTrans" cxnId="{CECC30E5-DA84-44E6-9CB5-7BF10F215B58}">
      <dgm:prSet/>
      <dgm:spPr/>
      <dgm:t>
        <a:bodyPr/>
        <a:lstStyle/>
        <a:p>
          <a:endParaRPr lang="en-AU"/>
        </a:p>
      </dgm:t>
    </dgm:pt>
    <dgm:pt modelId="{3EFC2DBA-90DB-4065-A992-32FAC63900FE}" type="sibTrans" cxnId="{CECC30E5-DA84-44E6-9CB5-7BF10F215B58}">
      <dgm:prSet/>
      <dgm:spPr/>
      <dgm:t>
        <a:bodyPr/>
        <a:lstStyle/>
        <a:p>
          <a:endParaRPr lang="en-AU"/>
        </a:p>
      </dgm:t>
    </dgm:pt>
    <dgm:pt modelId="{E94F1DD0-8FC2-43A2-8016-94D0D3B02807}">
      <dgm:prSet phldrT="[Text]"/>
      <dgm:spPr/>
      <dgm:t>
        <a:bodyPr/>
        <a:lstStyle/>
        <a:p>
          <a:r>
            <a:rPr lang="en-AU" dirty="0" smtClean="0"/>
            <a:t>English and Literature Units 1 and 2</a:t>
          </a:r>
          <a:endParaRPr lang="en-AU" dirty="0"/>
        </a:p>
      </dgm:t>
    </dgm:pt>
    <dgm:pt modelId="{1404614A-59EB-402F-8E21-C5D461000153}" type="parTrans" cxnId="{6A3586FD-6EB9-46D3-83A7-6849AA1E3113}">
      <dgm:prSet/>
      <dgm:spPr/>
      <dgm:t>
        <a:bodyPr/>
        <a:lstStyle/>
        <a:p>
          <a:endParaRPr lang="en-AU"/>
        </a:p>
      </dgm:t>
    </dgm:pt>
    <dgm:pt modelId="{EF469D31-14A3-4F55-9792-E5F62FA096AD}" type="sibTrans" cxnId="{6A3586FD-6EB9-46D3-83A7-6849AA1E3113}">
      <dgm:prSet/>
      <dgm:spPr/>
      <dgm:t>
        <a:bodyPr/>
        <a:lstStyle/>
        <a:p>
          <a:endParaRPr lang="en-AU"/>
        </a:p>
      </dgm:t>
    </dgm:pt>
    <dgm:pt modelId="{7AA62375-EDFF-4ABA-B14E-49CDA0B5D915}">
      <dgm:prSet phldrT="[Text]"/>
      <dgm:spPr/>
      <dgm:t>
        <a:bodyPr/>
        <a:lstStyle/>
        <a:p>
          <a:r>
            <a:rPr lang="en-AU" dirty="0" smtClean="0"/>
            <a:t>Literature Units 3 and 4</a:t>
          </a:r>
          <a:endParaRPr lang="en-AU" dirty="0"/>
        </a:p>
      </dgm:t>
    </dgm:pt>
    <dgm:pt modelId="{4C8E814B-1CA2-4DEA-9F25-34793ABB181B}" type="parTrans" cxnId="{35CAD608-3257-4E6C-8BA9-4E6F30F5A060}">
      <dgm:prSet/>
      <dgm:spPr/>
      <dgm:t>
        <a:bodyPr/>
        <a:lstStyle/>
        <a:p>
          <a:endParaRPr lang="en-AU"/>
        </a:p>
      </dgm:t>
    </dgm:pt>
    <dgm:pt modelId="{1D03B05E-F261-47EA-BF0C-46677098D067}" type="sibTrans" cxnId="{35CAD608-3257-4E6C-8BA9-4E6F30F5A060}">
      <dgm:prSet/>
      <dgm:spPr/>
      <dgm:t>
        <a:bodyPr/>
        <a:lstStyle/>
        <a:p>
          <a:endParaRPr lang="en-AU"/>
        </a:p>
      </dgm:t>
    </dgm:pt>
    <dgm:pt modelId="{AB8E4D2D-6056-49A7-AFCE-7D4A79E7ACF4}" type="pres">
      <dgm:prSet presAssocID="{F0FDA75E-0D8E-4D82-BE6E-F112D723E8F6}" presName="theList" presStyleCnt="0">
        <dgm:presLayoutVars>
          <dgm:dir/>
          <dgm:animLvl val="lvl"/>
          <dgm:resizeHandles val="exact"/>
        </dgm:presLayoutVars>
      </dgm:prSet>
      <dgm:spPr/>
      <dgm:t>
        <a:bodyPr/>
        <a:lstStyle/>
        <a:p>
          <a:endParaRPr lang="en-AU"/>
        </a:p>
      </dgm:t>
    </dgm:pt>
    <dgm:pt modelId="{07AA6F67-18F4-4230-A2A8-E2849C5BAF1F}" type="pres">
      <dgm:prSet presAssocID="{0B2B841F-0563-42FA-91DE-AFDA365F0118}" presName="compNode" presStyleCnt="0"/>
      <dgm:spPr/>
    </dgm:pt>
    <dgm:pt modelId="{705DB5E7-F652-433B-8B26-1C11F4FAEAFD}" type="pres">
      <dgm:prSet presAssocID="{0B2B841F-0563-42FA-91DE-AFDA365F0118}" presName="aNode" presStyleLbl="bgShp" presStyleIdx="0" presStyleCnt="2"/>
      <dgm:spPr/>
      <dgm:t>
        <a:bodyPr/>
        <a:lstStyle/>
        <a:p>
          <a:endParaRPr lang="en-AU"/>
        </a:p>
      </dgm:t>
    </dgm:pt>
    <dgm:pt modelId="{6A20F224-FDA7-4749-B187-2E0A74277E11}" type="pres">
      <dgm:prSet presAssocID="{0B2B841F-0563-42FA-91DE-AFDA365F0118}" presName="textNode" presStyleLbl="bgShp" presStyleIdx="0" presStyleCnt="2"/>
      <dgm:spPr/>
      <dgm:t>
        <a:bodyPr/>
        <a:lstStyle/>
        <a:p>
          <a:endParaRPr lang="en-AU"/>
        </a:p>
      </dgm:t>
    </dgm:pt>
    <dgm:pt modelId="{8CC32E2B-52EE-4646-A7C5-F06A19D5FB49}" type="pres">
      <dgm:prSet presAssocID="{0B2B841F-0563-42FA-91DE-AFDA365F0118}" presName="compChildNode" presStyleCnt="0"/>
      <dgm:spPr/>
    </dgm:pt>
    <dgm:pt modelId="{13D67FA4-AF1F-4E1B-BEC5-E5E7CA799DB9}" type="pres">
      <dgm:prSet presAssocID="{0B2B841F-0563-42FA-91DE-AFDA365F0118}" presName="theInnerList" presStyleCnt="0"/>
      <dgm:spPr/>
    </dgm:pt>
    <dgm:pt modelId="{DCA4E324-4B98-4C2F-8E24-F145C7016DAD}" type="pres">
      <dgm:prSet presAssocID="{F6721C0B-075D-495E-A219-9D25C2DD1961}" presName="childNode" presStyleLbl="node1" presStyleIdx="0" presStyleCnt="4">
        <dgm:presLayoutVars>
          <dgm:bulletEnabled val="1"/>
        </dgm:presLayoutVars>
      </dgm:prSet>
      <dgm:spPr/>
      <dgm:t>
        <a:bodyPr/>
        <a:lstStyle/>
        <a:p>
          <a:endParaRPr lang="en-AU"/>
        </a:p>
      </dgm:t>
    </dgm:pt>
    <dgm:pt modelId="{B16AFF83-C757-4E41-ADD9-3F9365D472F8}" type="pres">
      <dgm:prSet presAssocID="{F6721C0B-075D-495E-A219-9D25C2DD1961}" presName="aSpace2" presStyleCnt="0"/>
      <dgm:spPr/>
    </dgm:pt>
    <dgm:pt modelId="{0669D262-5324-4A9A-82B4-1B98C8757527}" type="pres">
      <dgm:prSet presAssocID="{104F9A56-12F8-4E58-9A0E-3AFC1557FAB7}" presName="childNode" presStyleLbl="node1" presStyleIdx="1" presStyleCnt="4">
        <dgm:presLayoutVars>
          <dgm:bulletEnabled val="1"/>
        </dgm:presLayoutVars>
      </dgm:prSet>
      <dgm:spPr/>
      <dgm:t>
        <a:bodyPr/>
        <a:lstStyle/>
        <a:p>
          <a:endParaRPr lang="en-AU"/>
        </a:p>
      </dgm:t>
    </dgm:pt>
    <dgm:pt modelId="{861D1B1E-DB33-45A3-A639-86F2E0CBA39C}" type="pres">
      <dgm:prSet presAssocID="{0B2B841F-0563-42FA-91DE-AFDA365F0118}" presName="aSpace" presStyleCnt="0"/>
      <dgm:spPr/>
    </dgm:pt>
    <dgm:pt modelId="{94518CA0-BBA8-4B63-9F23-B15CC9098690}" type="pres">
      <dgm:prSet presAssocID="{78DD45E8-50FB-4368-AE8C-6839448F3D3C}" presName="compNode" presStyleCnt="0"/>
      <dgm:spPr/>
    </dgm:pt>
    <dgm:pt modelId="{EDBD896F-A75C-40E1-9088-475604AE492A}" type="pres">
      <dgm:prSet presAssocID="{78DD45E8-50FB-4368-AE8C-6839448F3D3C}" presName="aNode" presStyleLbl="bgShp" presStyleIdx="1" presStyleCnt="2"/>
      <dgm:spPr/>
      <dgm:t>
        <a:bodyPr/>
        <a:lstStyle/>
        <a:p>
          <a:endParaRPr lang="en-AU"/>
        </a:p>
      </dgm:t>
    </dgm:pt>
    <dgm:pt modelId="{41851321-CE86-4B76-BB30-C86C9488D233}" type="pres">
      <dgm:prSet presAssocID="{78DD45E8-50FB-4368-AE8C-6839448F3D3C}" presName="textNode" presStyleLbl="bgShp" presStyleIdx="1" presStyleCnt="2"/>
      <dgm:spPr/>
      <dgm:t>
        <a:bodyPr/>
        <a:lstStyle/>
        <a:p>
          <a:endParaRPr lang="en-AU"/>
        </a:p>
      </dgm:t>
    </dgm:pt>
    <dgm:pt modelId="{569C3FA6-9E67-4E7E-91AB-4A33A02B1D7C}" type="pres">
      <dgm:prSet presAssocID="{78DD45E8-50FB-4368-AE8C-6839448F3D3C}" presName="compChildNode" presStyleCnt="0"/>
      <dgm:spPr/>
    </dgm:pt>
    <dgm:pt modelId="{9F27687E-3E34-41AD-B476-3E8CF586344B}" type="pres">
      <dgm:prSet presAssocID="{78DD45E8-50FB-4368-AE8C-6839448F3D3C}" presName="theInnerList" presStyleCnt="0"/>
      <dgm:spPr/>
    </dgm:pt>
    <dgm:pt modelId="{079F98F8-B9BA-44EE-B720-D4ADADBC4FA5}" type="pres">
      <dgm:prSet presAssocID="{E94F1DD0-8FC2-43A2-8016-94D0D3B02807}" presName="childNode" presStyleLbl="node1" presStyleIdx="2" presStyleCnt="4">
        <dgm:presLayoutVars>
          <dgm:bulletEnabled val="1"/>
        </dgm:presLayoutVars>
      </dgm:prSet>
      <dgm:spPr/>
      <dgm:t>
        <a:bodyPr/>
        <a:lstStyle/>
        <a:p>
          <a:endParaRPr lang="en-AU"/>
        </a:p>
      </dgm:t>
    </dgm:pt>
    <dgm:pt modelId="{061ED2E3-C5AB-4342-9468-747832894AB5}" type="pres">
      <dgm:prSet presAssocID="{E94F1DD0-8FC2-43A2-8016-94D0D3B02807}" presName="aSpace2" presStyleCnt="0"/>
      <dgm:spPr/>
    </dgm:pt>
    <dgm:pt modelId="{E0E37286-0B8A-4971-93BE-3446BE559AD3}" type="pres">
      <dgm:prSet presAssocID="{7AA62375-EDFF-4ABA-B14E-49CDA0B5D915}" presName="childNode" presStyleLbl="node1" presStyleIdx="3" presStyleCnt="4">
        <dgm:presLayoutVars>
          <dgm:bulletEnabled val="1"/>
        </dgm:presLayoutVars>
      </dgm:prSet>
      <dgm:spPr/>
      <dgm:t>
        <a:bodyPr/>
        <a:lstStyle/>
        <a:p>
          <a:endParaRPr lang="en-AU"/>
        </a:p>
      </dgm:t>
    </dgm:pt>
  </dgm:ptLst>
  <dgm:cxnLst>
    <dgm:cxn modelId="{E600773A-C329-4801-A3CF-1098D9D72CBF}" srcId="{0B2B841F-0563-42FA-91DE-AFDA365F0118}" destId="{104F9A56-12F8-4E58-9A0E-3AFC1557FAB7}" srcOrd="1" destOrd="0" parTransId="{31EA2D9F-A710-4761-A307-BB6DEE95C500}" sibTransId="{694A252C-2261-4AA3-984F-D5E0F519D0F3}"/>
    <dgm:cxn modelId="{9CCB8E21-8F01-473F-8C15-E8FA171F7F0C}" type="presOf" srcId="{104F9A56-12F8-4E58-9A0E-3AFC1557FAB7}" destId="{0669D262-5324-4A9A-82B4-1B98C8757527}" srcOrd="0" destOrd="0" presId="urn:microsoft.com/office/officeart/2005/8/layout/lProcess2"/>
    <dgm:cxn modelId="{C1D01064-B817-4006-9850-F68AD3C8E317}" type="presOf" srcId="{F0FDA75E-0D8E-4D82-BE6E-F112D723E8F6}" destId="{AB8E4D2D-6056-49A7-AFCE-7D4A79E7ACF4}" srcOrd="0" destOrd="0" presId="urn:microsoft.com/office/officeart/2005/8/layout/lProcess2"/>
    <dgm:cxn modelId="{3BEF325D-3835-4776-AF24-133981972F2D}" srcId="{F0FDA75E-0D8E-4D82-BE6E-F112D723E8F6}" destId="{0B2B841F-0563-42FA-91DE-AFDA365F0118}" srcOrd="0" destOrd="0" parTransId="{F8A7A7F7-4C84-4C99-996D-E9AC85D6FADC}" sibTransId="{0AB59001-D5D6-4FE1-9415-2E912B481DE9}"/>
    <dgm:cxn modelId="{0A1B2BEA-8294-4089-A052-FF47806A6179}" type="presOf" srcId="{0B2B841F-0563-42FA-91DE-AFDA365F0118}" destId="{705DB5E7-F652-433B-8B26-1C11F4FAEAFD}" srcOrd="0" destOrd="0" presId="urn:microsoft.com/office/officeart/2005/8/layout/lProcess2"/>
    <dgm:cxn modelId="{35CAD608-3257-4E6C-8BA9-4E6F30F5A060}" srcId="{78DD45E8-50FB-4368-AE8C-6839448F3D3C}" destId="{7AA62375-EDFF-4ABA-B14E-49CDA0B5D915}" srcOrd="1" destOrd="0" parTransId="{4C8E814B-1CA2-4DEA-9F25-34793ABB181B}" sibTransId="{1D03B05E-F261-47EA-BF0C-46677098D067}"/>
    <dgm:cxn modelId="{0F156047-07AB-41AB-9BED-95E08CF9559C}" type="presOf" srcId="{7AA62375-EDFF-4ABA-B14E-49CDA0B5D915}" destId="{E0E37286-0B8A-4971-93BE-3446BE559AD3}" srcOrd="0" destOrd="0" presId="urn:microsoft.com/office/officeart/2005/8/layout/lProcess2"/>
    <dgm:cxn modelId="{994D447B-9D9C-4353-8D68-2669FB258A07}" type="presOf" srcId="{E94F1DD0-8FC2-43A2-8016-94D0D3B02807}" destId="{079F98F8-B9BA-44EE-B720-D4ADADBC4FA5}" srcOrd="0" destOrd="0" presId="urn:microsoft.com/office/officeart/2005/8/layout/lProcess2"/>
    <dgm:cxn modelId="{F2ACBCB5-C95C-468F-A148-C8647D257949}" type="presOf" srcId="{F6721C0B-075D-495E-A219-9D25C2DD1961}" destId="{DCA4E324-4B98-4C2F-8E24-F145C7016DAD}" srcOrd="0" destOrd="0" presId="urn:microsoft.com/office/officeart/2005/8/layout/lProcess2"/>
    <dgm:cxn modelId="{CE446B15-AEC6-42B5-9DBB-D6AA8B9374AD}" type="presOf" srcId="{0B2B841F-0563-42FA-91DE-AFDA365F0118}" destId="{6A20F224-FDA7-4749-B187-2E0A74277E11}" srcOrd="1" destOrd="0" presId="urn:microsoft.com/office/officeart/2005/8/layout/lProcess2"/>
    <dgm:cxn modelId="{30EDF8AC-B674-45CD-8091-C5CA710F7662}" type="presOf" srcId="{78DD45E8-50FB-4368-AE8C-6839448F3D3C}" destId="{EDBD896F-A75C-40E1-9088-475604AE492A}" srcOrd="0" destOrd="0" presId="urn:microsoft.com/office/officeart/2005/8/layout/lProcess2"/>
    <dgm:cxn modelId="{E19AC58E-26F3-4A73-8FAD-478C1B9E66E4}" type="presOf" srcId="{78DD45E8-50FB-4368-AE8C-6839448F3D3C}" destId="{41851321-CE86-4B76-BB30-C86C9488D233}" srcOrd="1" destOrd="0" presId="urn:microsoft.com/office/officeart/2005/8/layout/lProcess2"/>
    <dgm:cxn modelId="{0FC917A6-2BD0-4935-B280-16F16721F1FB}" srcId="{0B2B841F-0563-42FA-91DE-AFDA365F0118}" destId="{F6721C0B-075D-495E-A219-9D25C2DD1961}" srcOrd="0" destOrd="0" parTransId="{146C6769-55BA-4570-B8AE-C35062E81CD0}" sibTransId="{7955CF63-BF3A-4CEB-9933-CD96FCECEFE7}"/>
    <dgm:cxn modelId="{CECC30E5-DA84-44E6-9CB5-7BF10F215B58}" srcId="{F0FDA75E-0D8E-4D82-BE6E-F112D723E8F6}" destId="{78DD45E8-50FB-4368-AE8C-6839448F3D3C}" srcOrd="1" destOrd="0" parTransId="{F82798E4-CD87-4906-A930-C1059A160604}" sibTransId="{3EFC2DBA-90DB-4065-A992-32FAC63900FE}"/>
    <dgm:cxn modelId="{6A3586FD-6EB9-46D3-83A7-6849AA1E3113}" srcId="{78DD45E8-50FB-4368-AE8C-6839448F3D3C}" destId="{E94F1DD0-8FC2-43A2-8016-94D0D3B02807}" srcOrd="0" destOrd="0" parTransId="{1404614A-59EB-402F-8E21-C5D461000153}" sibTransId="{EF469D31-14A3-4F55-9792-E5F62FA096AD}"/>
    <dgm:cxn modelId="{B05B5C26-F7A7-4F6C-90EE-137684D6EC2F}" type="presParOf" srcId="{AB8E4D2D-6056-49A7-AFCE-7D4A79E7ACF4}" destId="{07AA6F67-18F4-4230-A2A8-E2849C5BAF1F}" srcOrd="0" destOrd="0" presId="urn:microsoft.com/office/officeart/2005/8/layout/lProcess2"/>
    <dgm:cxn modelId="{05FA54EF-9724-4293-AC33-0DAB570C80D3}" type="presParOf" srcId="{07AA6F67-18F4-4230-A2A8-E2849C5BAF1F}" destId="{705DB5E7-F652-433B-8B26-1C11F4FAEAFD}" srcOrd="0" destOrd="0" presId="urn:microsoft.com/office/officeart/2005/8/layout/lProcess2"/>
    <dgm:cxn modelId="{F239DE52-94EF-4C56-95DF-4EB934861DA0}" type="presParOf" srcId="{07AA6F67-18F4-4230-A2A8-E2849C5BAF1F}" destId="{6A20F224-FDA7-4749-B187-2E0A74277E11}" srcOrd="1" destOrd="0" presId="urn:microsoft.com/office/officeart/2005/8/layout/lProcess2"/>
    <dgm:cxn modelId="{798ABC36-5A5A-4417-B971-4E4D2AF61A21}" type="presParOf" srcId="{07AA6F67-18F4-4230-A2A8-E2849C5BAF1F}" destId="{8CC32E2B-52EE-4646-A7C5-F06A19D5FB49}" srcOrd="2" destOrd="0" presId="urn:microsoft.com/office/officeart/2005/8/layout/lProcess2"/>
    <dgm:cxn modelId="{EE6DB082-264E-465A-B38F-2524936CE46A}" type="presParOf" srcId="{8CC32E2B-52EE-4646-A7C5-F06A19D5FB49}" destId="{13D67FA4-AF1F-4E1B-BEC5-E5E7CA799DB9}" srcOrd="0" destOrd="0" presId="urn:microsoft.com/office/officeart/2005/8/layout/lProcess2"/>
    <dgm:cxn modelId="{F16AED57-8AEB-4CDF-A026-ACA8C5EFA283}" type="presParOf" srcId="{13D67FA4-AF1F-4E1B-BEC5-E5E7CA799DB9}" destId="{DCA4E324-4B98-4C2F-8E24-F145C7016DAD}" srcOrd="0" destOrd="0" presId="urn:microsoft.com/office/officeart/2005/8/layout/lProcess2"/>
    <dgm:cxn modelId="{ECE55D57-AF77-495F-AECF-77DBB56A4ACE}" type="presParOf" srcId="{13D67FA4-AF1F-4E1B-BEC5-E5E7CA799DB9}" destId="{B16AFF83-C757-4E41-ADD9-3F9365D472F8}" srcOrd="1" destOrd="0" presId="urn:microsoft.com/office/officeart/2005/8/layout/lProcess2"/>
    <dgm:cxn modelId="{4C6F3AE7-6AF9-4DDC-BFC8-1C6B8FA244FC}" type="presParOf" srcId="{13D67FA4-AF1F-4E1B-BEC5-E5E7CA799DB9}" destId="{0669D262-5324-4A9A-82B4-1B98C8757527}" srcOrd="2" destOrd="0" presId="urn:microsoft.com/office/officeart/2005/8/layout/lProcess2"/>
    <dgm:cxn modelId="{10325DAE-CF0D-49C1-8FEA-5FCB4BA2411B}" type="presParOf" srcId="{AB8E4D2D-6056-49A7-AFCE-7D4A79E7ACF4}" destId="{861D1B1E-DB33-45A3-A639-86F2E0CBA39C}" srcOrd="1" destOrd="0" presId="urn:microsoft.com/office/officeart/2005/8/layout/lProcess2"/>
    <dgm:cxn modelId="{E604EB16-0514-4F13-85F9-8872CA385D2A}" type="presParOf" srcId="{AB8E4D2D-6056-49A7-AFCE-7D4A79E7ACF4}" destId="{94518CA0-BBA8-4B63-9F23-B15CC9098690}" srcOrd="2" destOrd="0" presId="urn:microsoft.com/office/officeart/2005/8/layout/lProcess2"/>
    <dgm:cxn modelId="{018CA444-0788-4953-8FC8-2D690D30563B}" type="presParOf" srcId="{94518CA0-BBA8-4B63-9F23-B15CC9098690}" destId="{EDBD896F-A75C-40E1-9088-475604AE492A}" srcOrd="0" destOrd="0" presId="urn:microsoft.com/office/officeart/2005/8/layout/lProcess2"/>
    <dgm:cxn modelId="{7F7CB362-A4DB-406B-8029-B27D7C28EE0B}" type="presParOf" srcId="{94518CA0-BBA8-4B63-9F23-B15CC9098690}" destId="{41851321-CE86-4B76-BB30-C86C9488D233}" srcOrd="1" destOrd="0" presId="urn:microsoft.com/office/officeart/2005/8/layout/lProcess2"/>
    <dgm:cxn modelId="{2202E4E1-3831-4C03-B0D3-9A9B628337EA}" type="presParOf" srcId="{94518CA0-BBA8-4B63-9F23-B15CC9098690}" destId="{569C3FA6-9E67-4E7E-91AB-4A33A02B1D7C}" srcOrd="2" destOrd="0" presId="urn:microsoft.com/office/officeart/2005/8/layout/lProcess2"/>
    <dgm:cxn modelId="{E0B1897F-FEC0-4D59-AFE0-20CF603D74C2}" type="presParOf" srcId="{569C3FA6-9E67-4E7E-91AB-4A33A02B1D7C}" destId="{9F27687E-3E34-41AD-B476-3E8CF586344B}" srcOrd="0" destOrd="0" presId="urn:microsoft.com/office/officeart/2005/8/layout/lProcess2"/>
    <dgm:cxn modelId="{86263F5F-35CF-4417-B69E-67E92F8D6E59}" type="presParOf" srcId="{9F27687E-3E34-41AD-B476-3E8CF586344B}" destId="{079F98F8-B9BA-44EE-B720-D4ADADBC4FA5}" srcOrd="0" destOrd="0" presId="urn:microsoft.com/office/officeart/2005/8/layout/lProcess2"/>
    <dgm:cxn modelId="{1B630B91-AEA1-439E-8870-5EF492A28598}" type="presParOf" srcId="{9F27687E-3E34-41AD-B476-3E8CF586344B}" destId="{061ED2E3-C5AB-4342-9468-747832894AB5}" srcOrd="1" destOrd="0" presId="urn:microsoft.com/office/officeart/2005/8/layout/lProcess2"/>
    <dgm:cxn modelId="{04FF86E3-DE93-4FDE-A0F5-FFC9E316B940}" type="presParOf" srcId="{9F27687E-3E34-41AD-B476-3E8CF586344B}" destId="{E0E37286-0B8A-4971-93BE-3446BE559AD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EAC26-C95E-4347-A12A-81F6402A4EA5}" type="datetimeFigureOut">
              <a:rPr lang="en-AU" smtClean="0"/>
              <a:pPr/>
              <a:t>28/07/2017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787A2-7D89-44B8-9108-23D8C4601219}" type="slidenum">
              <a:rPr lang="en-AU" smtClean="0"/>
              <a:pPr/>
              <a:t>‹#›</a:t>
            </a:fld>
            <a:endParaRPr lang="en-AU"/>
          </a:p>
        </p:txBody>
      </p:sp>
    </p:spTree>
    <p:extLst>
      <p:ext uri="{BB962C8B-B14F-4D97-AF65-F5344CB8AC3E}">
        <p14:creationId xmlns:p14="http://schemas.microsoft.com/office/powerpoint/2010/main" val="253110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DDD2FE-FC08-4B1C-9A85-1CCCBFEA893A}" type="datetimeFigureOut">
              <a:rPr lang="en-AU" smtClean="0"/>
              <a:pPr/>
              <a:t>28/07/2017</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648A61-C6E5-453C-88E6-9D2ADF32D960}"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6DDD2FE-FC08-4B1C-9A85-1CCCBFEA893A}" type="datetimeFigureOut">
              <a:rPr lang="en-AU" smtClean="0"/>
              <a:pPr/>
              <a:t>28/07/2017</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648A61-C6E5-453C-88E6-9D2ADF32D960}"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06DDD2FE-FC08-4B1C-9A85-1CCCBFEA893A}" type="datetimeFigureOut">
              <a:rPr lang="en-AU" smtClean="0">
                <a:solidFill>
                  <a:prstClr val="black"/>
                </a:solidFill>
              </a:rPr>
              <a:pPr/>
              <a:t>28/07/2017</a:t>
            </a:fld>
            <a:endParaRPr lang="en-AU">
              <a:solidFill>
                <a:prstClr val="black"/>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AU">
              <a:solidFill>
                <a:prstClr val="black">
                  <a:lumMod val="75000"/>
                  <a:lumOff val="25000"/>
                </a:prstClr>
              </a:solidFill>
            </a:endParaRP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16241973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AU">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24458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06DDD2FE-FC08-4B1C-9A85-1CCCBFEA893A}" type="datetimeFigureOut">
              <a:rPr lang="en-AU" smtClean="0">
                <a:solidFill>
                  <a:prstClr val="black"/>
                </a:solidFill>
              </a:rPr>
              <a:pPr/>
              <a:t>28/07/2017</a:t>
            </a:fld>
            <a:endParaRPr lang="en-AU">
              <a:solidFill>
                <a:prstClr val="black"/>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AU">
              <a:solidFill>
                <a:prstClr val="black">
                  <a:lumMod val="75000"/>
                  <a:lumOff val="25000"/>
                </a:prstClr>
              </a:solidFill>
            </a:endParaRPr>
          </a:p>
        </p:txBody>
      </p:sp>
      <p:sp>
        <p:nvSpPr>
          <p:cNvPr id="6" name="Slide Number Placeholder 5"/>
          <p:cNvSpPr>
            <a:spLocks noGrp="1"/>
          </p:cNvSpPr>
          <p:nvPr>
            <p:ph type="sldNum" sz="quarter" idx="12"/>
          </p:nvPr>
        </p:nvSpPr>
        <p:spPr>
          <a:xfrm>
            <a:off x="6453378" y="5211060"/>
            <a:ext cx="1584198" cy="228600"/>
          </a:xfrm>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7250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AU">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53528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AU">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416846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AU">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978361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AU">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112203717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en-AU">
              <a:solidFill>
                <a:prstClr val="black">
                  <a:lumMod val="75000"/>
                  <a:lumOff val="25000"/>
                </a:prstClr>
              </a:solidFill>
            </a:endParaRP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3E648A61-C6E5-453C-88E6-9D2ADF32D960}" type="slidenum">
              <a:rPr lang="en-AU" smtClean="0"/>
              <a:pPr/>
              <a:t>‹#›</a:t>
            </a:fld>
            <a:endParaRPr lang="en-AU"/>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96029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6DDD2FE-FC08-4B1C-9A85-1CCCBFEA893A}" type="datetimeFigureOut">
              <a:rPr lang="en-AU" smtClean="0"/>
              <a:pPr/>
              <a:t>28/07/2017</a:t>
            </a:fld>
            <a:endParaRPr lang="en-AU"/>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AU"/>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3E648A61-C6E5-453C-88E6-9D2ADF32D960}" type="slidenum">
              <a:rPr lang="en-AU" smtClean="0"/>
              <a:pPr/>
              <a:t>‹#›</a:t>
            </a:fld>
            <a:endParaRPr lang="en-AU"/>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299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A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315133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AU">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30919031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DDD2FE-FC08-4B1C-9A85-1CCCBFEA893A}" type="datetimeFigureOut">
              <a:rPr lang="en-AU" smtClean="0"/>
              <a:pPr/>
              <a:t>28/07/2017</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648A61-C6E5-453C-88E6-9D2ADF32D960}"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6DDD2FE-FC08-4B1C-9A85-1CCCBFEA893A}" type="datetimeFigureOut">
              <a:rPr lang="en-AU" smtClean="0"/>
              <a:pPr/>
              <a:t>28/07/2017</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E648A61-C6E5-453C-88E6-9D2ADF32D96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6DDD2FE-FC08-4B1C-9A85-1CCCBFEA893A}" type="datetimeFigureOut">
              <a:rPr lang="en-AU" smtClean="0"/>
              <a:pPr/>
              <a:t>28/07/2017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E648A61-C6E5-453C-88E6-9D2ADF32D960}"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DDD2FE-FC08-4B1C-9A85-1CCCBFEA893A}" type="datetimeFigureOut">
              <a:rPr lang="en-AU" smtClean="0"/>
              <a:pPr/>
              <a:t>28/07/2017</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648A61-C6E5-453C-88E6-9D2ADF32D96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06DDD2FE-FC08-4B1C-9A85-1CCCBFEA893A}" type="datetimeFigureOut">
              <a:rPr lang="en-AU" smtClean="0">
                <a:solidFill>
                  <a:prstClr val="black">
                    <a:lumMod val="75000"/>
                    <a:lumOff val="25000"/>
                  </a:prstClr>
                </a:solidFill>
              </a:rPr>
              <a:pPr/>
              <a:t>28/07/2017</a:t>
            </a:fld>
            <a:endParaRPr lang="en-AU">
              <a:solidFill>
                <a:prstClr val="black">
                  <a:lumMod val="75000"/>
                  <a:lumOff val="25000"/>
                </a:prst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AU">
              <a:solidFill>
                <a:prstClr val="black">
                  <a:lumMod val="75000"/>
                  <a:lumOff val="25000"/>
                </a:prst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E648A61-C6E5-453C-88E6-9D2ADF32D960}" type="slidenum">
              <a:rPr lang="en-AU" smtClean="0">
                <a:solidFill>
                  <a:prstClr val="black">
                    <a:lumMod val="75000"/>
                    <a:lumOff val="25000"/>
                  </a:prstClr>
                </a:solidFill>
              </a:rPr>
              <a:pPr/>
              <a:t>‹#›</a:t>
            </a:fld>
            <a:endParaRPr lang="en-AU">
              <a:solidFill>
                <a:prstClr val="black">
                  <a:lumMod val="75000"/>
                  <a:lumOff val="25000"/>
                </a:prstClr>
              </a:solidFill>
            </a:endParaRPr>
          </a:p>
        </p:txBody>
      </p:sp>
    </p:spTree>
    <p:extLst>
      <p:ext uri="{BB962C8B-B14F-4D97-AF65-F5344CB8AC3E}">
        <p14:creationId xmlns:p14="http://schemas.microsoft.com/office/powerpoint/2010/main" val="1056608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ebay.com.au/itm/Texas-Instruments-TI-NSPIRE-CX-CAS-Graphing-Calculator-/380436041939?pt=Calculators&amp;hash=item5893c150d3"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916832"/>
            <a:ext cx="7772400" cy="2234679"/>
          </a:xfrm>
        </p:spPr>
        <p:txBody>
          <a:bodyPr>
            <a:normAutofit/>
          </a:bodyPr>
          <a:lstStyle/>
          <a:p>
            <a:r>
              <a:rPr lang="en-AU" dirty="0" smtClean="0"/>
              <a:t>Subject </a:t>
            </a:r>
            <a:r>
              <a:rPr lang="en-AU" dirty="0"/>
              <a:t>I</a:t>
            </a:r>
            <a:r>
              <a:rPr lang="en-AU" dirty="0" smtClean="0"/>
              <a:t>nformation Presentations</a:t>
            </a:r>
            <a:br>
              <a:rPr lang="en-AU" dirty="0" smtClean="0"/>
            </a:br>
            <a:r>
              <a:rPr lang="en-AU" dirty="0" smtClean="0"/>
              <a:t>for Year 11, 2018</a:t>
            </a:r>
            <a:endParaRPr lang="en-AU" dirty="0"/>
          </a:p>
        </p:txBody>
      </p:sp>
      <p:sp>
        <p:nvSpPr>
          <p:cNvPr id="3" name="Subtitle 2"/>
          <p:cNvSpPr>
            <a:spLocks noGrp="1"/>
          </p:cNvSpPr>
          <p:nvPr>
            <p:ph type="subTitle" idx="1"/>
          </p:nvPr>
        </p:nvSpPr>
        <p:spPr>
          <a:xfrm>
            <a:off x="1371600" y="5517232"/>
            <a:ext cx="6400800" cy="121568"/>
          </a:xfrm>
        </p:spPr>
        <p:txBody>
          <a:bodyPr>
            <a:normAutofit fontScale="40000" lnSpcReduction="20000"/>
          </a:bodyPr>
          <a:lstStyle/>
          <a:p>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4" y="0"/>
            <a:ext cx="27179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706090"/>
          </a:xfrm>
        </p:spPr>
        <p:txBody>
          <a:bodyPr>
            <a:normAutofit/>
          </a:bodyPr>
          <a:lstStyle/>
          <a:p>
            <a:r>
              <a:rPr lang="en-AU" sz="3600" dirty="0" smtClean="0"/>
              <a:t>Media</a:t>
            </a:r>
            <a:endParaRPr lang="en-AU" sz="3600" dirty="0"/>
          </a:p>
        </p:txBody>
      </p:sp>
      <p:sp>
        <p:nvSpPr>
          <p:cNvPr id="5" name="Content Placeholder 4"/>
          <p:cNvSpPr>
            <a:spLocks noGrp="1"/>
          </p:cNvSpPr>
          <p:nvPr>
            <p:ph idx="1"/>
          </p:nvPr>
        </p:nvSpPr>
        <p:spPr>
          <a:xfrm>
            <a:off x="251520" y="894730"/>
            <a:ext cx="7571184" cy="5846638"/>
          </a:xfrm>
        </p:spPr>
        <p:txBody>
          <a:bodyPr>
            <a:normAutofit fontScale="77500" lnSpcReduction="20000"/>
          </a:bodyPr>
          <a:lstStyle/>
          <a:p>
            <a:r>
              <a:rPr lang="en-AU" sz="2100" b="1" dirty="0">
                <a:latin typeface="+mj-lt"/>
              </a:rPr>
              <a:t>What is this subject about</a:t>
            </a:r>
            <a:r>
              <a:rPr lang="en-AU" sz="2100" b="1" dirty="0" smtClean="0">
                <a:latin typeface="+mj-lt"/>
              </a:rPr>
              <a:t>?</a:t>
            </a:r>
          </a:p>
          <a:p>
            <a:pPr marL="0" indent="0">
              <a:buNone/>
            </a:pPr>
            <a:r>
              <a:rPr lang="en-AU" sz="2000" dirty="0" smtClean="0">
                <a:latin typeface="+mj-lt"/>
              </a:rPr>
              <a:t>Media is the study of broadcast media; “old” media such as </a:t>
            </a:r>
            <a:r>
              <a:rPr lang="en-AU" sz="2000" i="1" dirty="0" smtClean="0">
                <a:latin typeface="+mj-lt"/>
              </a:rPr>
              <a:t>television, film, animation and print (magazine)</a:t>
            </a:r>
            <a:r>
              <a:rPr lang="en-AU" sz="2000" dirty="0" smtClean="0">
                <a:latin typeface="+mj-lt"/>
              </a:rPr>
              <a:t>, as well as “new” media, such as </a:t>
            </a:r>
            <a:r>
              <a:rPr lang="en-AU" sz="2000" i="1" dirty="0" smtClean="0">
                <a:latin typeface="+mj-lt"/>
              </a:rPr>
              <a:t>web-based media and gaming</a:t>
            </a:r>
            <a:r>
              <a:rPr lang="en-AU" sz="2000" dirty="0" smtClean="0">
                <a:latin typeface="+mj-lt"/>
              </a:rPr>
              <a:t>. </a:t>
            </a:r>
          </a:p>
          <a:p>
            <a:pPr marL="0" indent="0">
              <a:buNone/>
            </a:pPr>
            <a:endParaRPr lang="en-AU" sz="2000" dirty="0" smtClean="0">
              <a:latin typeface="+mj-lt"/>
            </a:endParaRPr>
          </a:p>
          <a:p>
            <a:pPr marL="0" indent="0">
              <a:buNone/>
            </a:pPr>
            <a:r>
              <a:rPr lang="en-AU" sz="2000" dirty="0" smtClean="0">
                <a:latin typeface="+mj-lt"/>
              </a:rPr>
              <a:t>You will learn how to read, access and create your own media, as well as the ways that people interact with the media.</a:t>
            </a:r>
            <a:endParaRPr lang="en-AU" sz="2000" dirty="0">
              <a:latin typeface="+mj-lt"/>
            </a:endParaRPr>
          </a:p>
          <a:p>
            <a:endParaRPr lang="en-AU" sz="2000" dirty="0">
              <a:latin typeface="+mj-lt"/>
            </a:endParaRPr>
          </a:p>
          <a:p>
            <a:r>
              <a:rPr lang="en-AU" sz="2100" b="1" dirty="0">
                <a:latin typeface="+mj-lt"/>
              </a:rPr>
              <a:t>What are the assessments like</a:t>
            </a:r>
            <a:r>
              <a:rPr lang="en-AU" sz="2100" b="1" dirty="0" smtClean="0">
                <a:latin typeface="+mj-lt"/>
              </a:rPr>
              <a:t>?</a:t>
            </a:r>
          </a:p>
          <a:p>
            <a:pPr marL="0" indent="0">
              <a:buNone/>
            </a:pPr>
            <a:r>
              <a:rPr lang="en-AU" sz="2000" dirty="0" smtClean="0">
                <a:latin typeface="+mj-lt"/>
              </a:rPr>
              <a:t>A mix of </a:t>
            </a:r>
            <a:r>
              <a:rPr lang="en-AU" sz="2000" i="1" dirty="0" smtClean="0">
                <a:latin typeface="+mj-lt"/>
              </a:rPr>
              <a:t>practical tasks </a:t>
            </a:r>
            <a:r>
              <a:rPr lang="en-AU" sz="2000" dirty="0" smtClean="0">
                <a:latin typeface="+mj-lt"/>
              </a:rPr>
              <a:t>(creating or designing your own media product, such as a film or advertisement), and </a:t>
            </a:r>
            <a:r>
              <a:rPr lang="en-AU" sz="2000" i="1" dirty="0" smtClean="0">
                <a:latin typeface="+mj-lt"/>
              </a:rPr>
              <a:t>theoretical tasks </a:t>
            </a:r>
            <a:r>
              <a:rPr lang="en-AU" sz="2000" dirty="0" smtClean="0">
                <a:latin typeface="+mj-lt"/>
              </a:rPr>
              <a:t>(essays, tests and evaluations). </a:t>
            </a:r>
            <a:r>
              <a:rPr lang="en-AU" sz="2000" i="1" dirty="0" smtClean="0">
                <a:latin typeface="+mj-lt"/>
              </a:rPr>
              <a:t>Examination</a:t>
            </a:r>
            <a:r>
              <a:rPr lang="en-AU" sz="2000" dirty="0" smtClean="0">
                <a:latin typeface="+mj-lt"/>
              </a:rPr>
              <a:t> at the end of each Year 11 semester.</a:t>
            </a:r>
            <a:endParaRPr lang="en-AU" sz="2000" dirty="0">
              <a:latin typeface="+mj-lt"/>
            </a:endParaRPr>
          </a:p>
          <a:p>
            <a:endParaRPr lang="en-AU" sz="2000" dirty="0">
              <a:latin typeface="+mj-lt"/>
            </a:endParaRPr>
          </a:p>
          <a:p>
            <a:r>
              <a:rPr lang="en-AU" sz="2100" b="1" dirty="0">
                <a:latin typeface="+mj-lt"/>
              </a:rPr>
              <a:t>What equipment  would you need</a:t>
            </a:r>
            <a:r>
              <a:rPr lang="en-AU" sz="2100" b="1" dirty="0" smtClean="0">
                <a:latin typeface="+mj-lt"/>
              </a:rPr>
              <a:t>?</a:t>
            </a:r>
          </a:p>
          <a:p>
            <a:pPr marL="0" indent="0">
              <a:buNone/>
            </a:pPr>
            <a:r>
              <a:rPr lang="en-AU" sz="2000" dirty="0" smtClean="0">
                <a:latin typeface="+mj-lt"/>
              </a:rPr>
              <a:t>TEXT BOOK (to be confirmed), exercise book, writing and drawing tools. </a:t>
            </a:r>
          </a:p>
          <a:p>
            <a:pPr marL="0" indent="0">
              <a:buNone/>
            </a:pPr>
            <a:r>
              <a:rPr lang="en-AU" sz="2000" dirty="0" smtClean="0">
                <a:latin typeface="+mj-lt"/>
              </a:rPr>
              <a:t>A laptop and USB. </a:t>
            </a:r>
          </a:p>
          <a:p>
            <a:pPr marL="0" indent="0">
              <a:buNone/>
            </a:pPr>
            <a:r>
              <a:rPr lang="en-AU" sz="2000" dirty="0" smtClean="0">
                <a:latin typeface="+mj-lt"/>
              </a:rPr>
              <a:t>It is preferable that you have access to cameras and computers at home, but not required.</a:t>
            </a:r>
            <a:endParaRPr lang="en-AU" sz="2000" dirty="0">
              <a:latin typeface="+mj-lt"/>
            </a:endParaRPr>
          </a:p>
          <a:p>
            <a:endParaRPr lang="en-AU" sz="2000" dirty="0">
              <a:latin typeface="+mj-lt"/>
            </a:endParaRPr>
          </a:p>
          <a:p>
            <a:r>
              <a:rPr lang="en-AU" sz="2100" b="1" dirty="0">
                <a:latin typeface="+mj-lt"/>
              </a:rPr>
              <a:t>What are the career pathways</a:t>
            </a:r>
            <a:r>
              <a:rPr lang="en-AU" sz="2100" b="1" dirty="0" smtClean="0">
                <a:latin typeface="+mj-lt"/>
              </a:rPr>
              <a:t>?</a:t>
            </a:r>
          </a:p>
          <a:p>
            <a:pPr marL="0" indent="0">
              <a:buNone/>
            </a:pPr>
            <a:r>
              <a:rPr lang="en-AU" sz="2000" dirty="0" smtClean="0">
                <a:latin typeface="+mj-lt"/>
              </a:rPr>
              <a:t>Journalism, media production (</a:t>
            </a:r>
            <a:r>
              <a:rPr lang="en-AU" sz="2000" dirty="0" err="1" smtClean="0">
                <a:latin typeface="+mj-lt"/>
              </a:rPr>
              <a:t>eg</a:t>
            </a:r>
            <a:r>
              <a:rPr lang="en-AU" sz="2000" dirty="0" smtClean="0">
                <a:latin typeface="+mj-lt"/>
              </a:rPr>
              <a:t>. Filmmaking, advertising), design (interior, game and many other types), media critic, copyright and law, music production and industry, performing arts</a:t>
            </a:r>
            <a:endParaRPr lang="en-AU" sz="2000" dirty="0">
              <a:latin typeface="+mj-lt"/>
            </a:endParaRPr>
          </a:p>
          <a:p>
            <a:endParaRPr lang="en-AU" dirty="0" smtClean="0"/>
          </a:p>
          <a:p>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25679" y="2971119"/>
            <a:ext cx="7488832" cy="1347809"/>
          </a:xfrm>
          <a:prstGeom prst="rect">
            <a:avLst/>
          </a:prstGeom>
        </p:spPr>
      </p:pic>
    </p:spTree>
    <p:extLst>
      <p:ext uri="{BB962C8B-B14F-4D97-AF65-F5344CB8AC3E}">
        <p14:creationId xmlns:p14="http://schemas.microsoft.com/office/powerpoint/2010/main" val="36436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992881"/>
            <a:ext cx="3358902" cy="186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Studio Art</a:t>
            </a:r>
            <a:endParaRPr lang="en-AU" sz="3600" dirty="0">
              <a:latin typeface="+mn-lt"/>
            </a:endParaRPr>
          </a:p>
        </p:txBody>
      </p:sp>
      <p:sp>
        <p:nvSpPr>
          <p:cNvPr id="5" name="Content Placeholder 4"/>
          <p:cNvSpPr>
            <a:spLocks noGrp="1"/>
          </p:cNvSpPr>
          <p:nvPr>
            <p:ph idx="1"/>
          </p:nvPr>
        </p:nvSpPr>
        <p:spPr>
          <a:xfrm>
            <a:off x="0" y="1124744"/>
            <a:ext cx="8100392" cy="5400600"/>
          </a:xfrm>
        </p:spPr>
        <p:txBody>
          <a:bodyPr/>
          <a:lstStyle/>
          <a:p>
            <a:r>
              <a:rPr lang="en-AU" sz="2000" dirty="0" smtClean="0"/>
              <a:t>What is this subject about?</a:t>
            </a:r>
          </a:p>
          <a:p>
            <a:pPr marL="0" indent="0">
              <a:buNone/>
            </a:pPr>
            <a:r>
              <a:rPr lang="en-AU" sz="1600" dirty="0" smtClean="0"/>
              <a:t>Studio Arts introduces you to the role and practices of artists in society. Students produce a range of different art works using a range of media and study art from different cultures at different time periods</a:t>
            </a:r>
          </a:p>
          <a:p>
            <a:pPr marL="0" indent="0">
              <a:buNone/>
            </a:pPr>
            <a:endParaRPr lang="en-AU" sz="1600" dirty="0" smtClean="0"/>
          </a:p>
          <a:p>
            <a:r>
              <a:rPr lang="en-AU" sz="2000" dirty="0" smtClean="0"/>
              <a:t>What are the assessments like?</a:t>
            </a:r>
          </a:p>
          <a:p>
            <a:pPr marL="0" indent="0">
              <a:buNone/>
            </a:pPr>
            <a:r>
              <a:rPr lang="en-AU" sz="1600" dirty="0"/>
              <a:t>In Year 11 Art has school based assessment made up of practical and theoretical tasks as well as the school exams</a:t>
            </a:r>
          </a:p>
          <a:p>
            <a:endParaRPr lang="en-AU" sz="2000" dirty="0" smtClean="0"/>
          </a:p>
          <a:p>
            <a:r>
              <a:rPr lang="en-AU" sz="2000" dirty="0" smtClean="0"/>
              <a:t>What equipment  would you need?</a:t>
            </a:r>
          </a:p>
          <a:p>
            <a:pPr>
              <a:buFont typeface="Wingdings" panose="05000000000000000000" pitchFamily="2" charset="2"/>
              <a:buChar char="q"/>
            </a:pPr>
            <a:r>
              <a:rPr lang="en-AU" sz="1600" dirty="0"/>
              <a:t>Students will need a sketchbook and their own drawing equipment. </a:t>
            </a:r>
          </a:p>
          <a:p>
            <a:pPr>
              <a:buFont typeface="Wingdings" panose="05000000000000000000" pitchFamily="2" charset="2"/>
              <a:buChar char="q"/>
            </a:pPr>
            <a:r>
              <a:rPr lang="en-AU" sz="1600" dirty="0" smtClean="0"/>
              <a:t>You will </a:t>
            </a:r>
            <a:r>
              <a:rPr lang="en-AU" sz="1600" dirty="0"/>
              <a:t>also need their laptop computers for research and inspiration</a:t>
            </a:r>
          </a:p>
          <a:p>
            <a:pPr>
              <a:buFont typeface="Wingdings" panose="05000000000000000000" pitchFamily="2" charset="2"/>
              <a:buChar char="q"/>
            </a:pPr>
            <a:r>
              <a:rPr lang="en-AU" sz="1600" dirty="0" smtClean="0"/>
              <a:t>Cambridge </a:t>
            </a:r>
            <a:r>
              <a:rPr lang="en-AU" sz="1600" i="1" u="sng" dirty="0" smtClean="0"/>
              <a:t>Art-</a:t>
            </a:r>
            <a:r>
              <a:rPr lang="en-AU" sz="1600" i="1" u="sng" dirty="0" err="1" smtClean="0"/>
              <a:t>isan</a:t>
            </a:r>
            <a:endParaRPr lang="en-AU" sz="1600" i="1" u="sng" dirty="0" smtClean="0"/>
          </a:p>
          <a:p>
            <a:pPr marL="0" indent="0">
              <a:buNone/>
            </a:pPr>
            <a:endParaRPr lang="en-AU" sz="1600" i="1" u="sng" dirty="0" smtClean="0"/>
          </a:p>
          <a:p>
            <a:r>
              <a:rPr lang="en-AU" sz="2000" dirty="0" smtClean="0"/>
              <a:t>What are the career pathways?</a:t>
            </a:r>
          </a:p>
          <a:p>
            <a:pPr marL="0" indent="0">
              <a:buNone/>
            </a:pPr>
            <a:r>
              <a:rPr lang="en-AU" sz="1600" dirty="0" smtClean="0"/>
              <a:t>Art production, publishing, advertising</a:t>
            </a:r>
          </a:p>
          <a:p>
            <a:endParaRPr lang="en-AU" dirty="0"/>
          </a:p>
        </p:txBody>
      </p:sp>
    </p:spTree>
    <p:extLst>
      <p:ext uri="{BB962C8B-B14F-4D97-AF65-F5344CB8AC3E}">
        <p14:creationId xmlns:p14="http://schemas.microsoft.com/office/powerpoint/2010/main" val="3829529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4315" y="0"/>
            <a:ext cx="4093989" cy="1932566"/>
          </a:xfrm>
          <a:prstGeom prst="rect">
            <a:avLst/>
          </a:prstGeom>
        </p:spPr>
      </p:pic>
      <p:sp>
        <p:nvSpPr>
          <p:cNvPr id="2" name="Title 1"/>
          <p:cNvSpPr>
            <a:spLocks noGrp="1"/>
          </p:cNvSpPr>
          <p:nvPr>
            <p:ph type="title"/>
          </p:nvPr>
        </p:nvSpPr>
        <p:spPr>
          <a:xfrm>
            <a:off x="457200" y="320040"/>
            <a:ext cx="7239000" cy="660688"/>
          </a:xfrm>
        </p:spPr>
        <p:txBody>
          <a:bodyPr/>
          <a:lstStyle/>
          <a:p>
            <a:r>
              <a:rPr lang="en-AU" sz="4000" dirty="0">
                <a:latin typeface="Comic Sans MS" pitchFamily="66" charset="0"/>
              </a:rPr>
              <a:t>Textiles</a:t>
            </a:r>
            <a:endParaRPr lang="en-AU" dirty="0"/>
          </a:p>
        </p:txBody>
      </p:sp>
      <p:sp>
        <p:nvSpPr>
          <p:cNvPr id="3" name="Content Placeholder 2"/>
          <p:cNvSpPr>
            <a:spLocks noGrp="1"/>
          </p:cNvSpPr>
          <p:nvPr>
            <p:ph idx="1"/>
          </p:nvPr>
        </p:nvSpPr>
        <p:spPr>
          <a:xfrm>
            <a:off x="179512" y="1484784"/>
            <a:ext cx="7516688" cy="4970952"/>
          </a:xfrm>
        </p:spPr>
        <p:txBody>
          <a:bodyPr>
            <a:normAutofit fontScale="62500" lnSpcReduction="20000"/>
          </a:bodyPr>
          <a:lstStyle/>
          <a:p>
            <a:r>
              <a:rPr lang="en-AU" sz="2800" b="1" dirty="0"/>
              <a:t>What is this subject </a:t>
            </a:r>
            <a:r>
              <a:rPr lang="en-AU" sz="2800" b="1" dirty="0" smtClean="0"/>
              <a:t>about?</a:t>
            </a:r>
          </a:p>
          <a:p>
            <a:pPr marL="0" indent="0">
              <a:buNone/>
            </a:pPr>
            <a:r>
              <a:rPr lang="en-AU" dirty="0" smtClean="0"/>
              <a:t>In </a:t>
            </a:r>
            <a:r>
              <a:rPr lang="en-AU" dirty="0"/>
              <a:t>textiles you are the designer. You follow the product design process to plan, design and then create and evaluate a range of products using fabrics. You will research designers practices and use different cultural and historical times as inspiration for your own designs. You will gain insight into the Textiles industry and analyse fabrics. </a:t>
            </a:r>
            <a:endParaRPr lang="en-AU" dirty="0" smtClean="0"/>
          </a:p>
          <a:p>
            <a:pPr marL="0" indent="0">
              <a:buNone/>
            </a:pPr>
            <a:endParaRPr lang="en-AU" sz="2100" dirty="0"/>
          </a:p>
          <a:p>
            <a:r>
              <a:rPr lang="en-AU" sz="2800" dirty="0"/>
              <a:t>What are the assessments like?</a:t>
            </a:r>
          </a:p>
          <a:p>
            <a:pPr marL="0" indent="0">
              <a:buNone/>
            </a:pPr>
            <a:r>
              <a:rPr lang="en-AU" dirty="0" smtClean="0"/>
              <a:t>Assessment </a:t>
            </a:r>
            <a:r>
              <a:rPr lang="en-AU" dirty="0"/>
              <a:t>tasks include: Folio, production work, short answer responses, exam, posters. </a:t>
            </a:r>
          </a:p>
          <a:p>
            <a:pPr>
              <a:buNone/>
            </a:pPr>
            <a:r>
              <a:rPr lang="en-AU" sz="2800" dirty="0">
                <a:latin typeface="Comic Sans MS" pitchFamily="66" charset="0"/>
              </a:rPr>
              <a:t> </a:t>
            </a:r>
          </a:p>
          <a:p>
            <a:r>
              <a:rPr lang="en-AU" sz="2800" dirty="0"/>
              <a:t>What equipment  would you need?</a:t>
            </a:r>
          </a:p>
          <a:p>
            <a:pPr marL="0" indent="0">
              <a:buNone/>
            </a:pPr>
            <a:r>
              <a:rPr lang="en-AU" dirty="0" smtClean="0"/>
              <a:t>There </a:t>
            </a:r>
            <a:r>
              <a:rPr lang="en-AU" dirty="0"/>
              <a:t>is a subject fee of $30 and you are required to purchase the Textbook and workbook as well as an A3 display book</a:t>
            </a:r>
          </a:p>
          <a:p>
            <a:pPr>
              <a:buNone/>
            </a:pPr>
            <a:r>
              <a:rPr lang="en-AU" sz="2800" dirty="0">
                <a:latin typeface="Comic Sans MS" pitchFamily="66" charset="0"/>
              </a:rPr>
              <a:t> </a:t>
            </a:r>
          </a:p>
          <a:p>
            <a:r>
              <a:rPr lang="en-AU" sz="2800" dirty="0"/>
              <a:t>What are the career pathways?</a:t>
            </a:r>
          </a:p>
          <a:p>
            <a:pPr marL="0" indent="0">
              <a:buNone/>
            </a:pPr>
            <a:r>
              <a:rPr lang="en-AU" dirty="0" smtClean="0"/>
              <a:t>Career </a:t>
            </a:r>
            <a:r>
              <a:rPr lang="en-AU" dirty="0"/>
              <a:t>pathways include: Fashion designer, dress maker, costume design, interior decoration and design, illustrator, textile designer, teacher. </a:t>
            </a:r>
          </a:p>
          <a:p>
            <a:endParaRPr lang="en-AU" dirty="0"/>
          </a:p>
        </p:txBody>
      </p:sp>
    </p:spTree>
    <p:extLst>
      <p:ext uri="{BB962C8B-B14F-4D97-AF65-F5344CB8AC3E}">
        <p14:creationId xmlns:p14="http://schemas.microsoft.com/office/powerpoint/2010/main" val="857312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Visual Communication Design</a:t>
            </a:r>
            <a:endParaRPr lang="en-AU" sz="3600" dirty="0">
              <a:latin typeface="+mn-lt"/>
            </a:endParaRPr>
          </a:p>
        </p:txBody>
      </p:sp>
      <p:sp>
        <p:nvSpPr>
          <p:cNvPr id="5" name="Content Placeholder 4"/>
          <p:cNvSpPr>
            <a:spLocks noGrp="1"/>
          </p:cNvSpPr>
          <p:nvPr>
            <p:ph idx="1"/>
          </p:nvPr>
        </p:nvSpPr>
        <p:spPr>
          <a:xfrm>
            <a:off x="457200" y="1124744"/>
            <a:ext cx="8229600" cy="5001419"/>
          </a:xfrm>
        </p:spPr>
        <p:txBody>
          <a:bodyPr>
            <a:normAutofit lnSpcReduction="10000"/>
          </a:bodyPr>
          <a:lstStyle/>
          <a:p>
            <a:r>
              <a:rPr lang="en-AU" sz="2000" dirty="0" smtClean="0"/>
              <a:t>What is this subject about?</a:t>
            </a:r>
          </a:p>
          <a:p>
            <a:pPr marL="0" indent="0">
              <a:buNone/>
            </a:pPr>
            <a:r>
              <a:rPr lang="en-AU" sz="1600" dirty="0" smtClean="0"/>
              <a:t>Visual </a:t>
            </a:r>
            <a:r>
              <a:rPr lang="en-AU" sz="1600" dirty="0"/>
              <a:t>Communication </a:t>
            </a:r>
            <a:r>
              <a:rPr lang="en-AU" sz="1600" dirty="0" smtClean="0"/>
              <a:t>Design examines </a:t>
            </a:r>
            <a:r>
              <a:rPr lang="en-AU" sz="1600" dirty="0"/>
              <a:t>the way visual language can be used to convey </a:t>
            </a:r>
            <a:r>
              <a:rPr lang="en-AU" sz="1600" dirty="0" smtClean="0"/>
              <a:t>ideas </a:t>
            </a:r>
            <a:r>
              <a:rPr lang="en-AU" sz="1600" dirty="0"/>
              <a:t>in the fields of communication, environmental and industrial </a:t>
            </a:r>
            <a:r>
              <a:rPr lang="en-AU" sz="1600" dirty="0" smtClean="0"/>
              <a:t>design. </a:t>
            </a:r>
          </a:p>
          <a:p>
            <a:pPr marL="0" indent="0">
              <a:buNone/>
            </a:pPr>
            <a:endParaRPr lang="en-AU" sz="2000" dirty="0" smtClean="0"/>
          </a:p>
          <a:p>
            <a:r>
              <a:rPr lang="en-AU" sz="2000" dirty="0" smtClean="0"/>
              <a:t>What equipment  would you need?</a:t>
            </a:r>
          </a:p>
          <a:p>
            <a:pPr marL="0" indent="0">
              <a:buNone/>
            </a:pPr>
            <a:r>
              <a:rPr lang="en-AU" sz="1600" dirty="0"/>
              <a:t>Students will need a sketchbook and their own drawing equipment. </a:t>
            </a:r>
          </a:p>
          <a:p>
            <a:pPr marL="0" indent="0">
              <a:buNone/>
            </a:pPr>
            <a:r>
              <a:rPr lang="en-AU" sz="1600" dirty="0"/>
              <a:t>You will also need their laptop computers for research and </a:t>
            </a:r>
            <a:r>
              <a:rPr lang="en-AU" sz="1600" dirty="0" smtClean="0"/>
              <a:t>inspiration and computer graphic projects</a:t>
            </a:r>
          </a:p>
          <a:p>
            <a:pPr marL="0" indent="0">
              <a:buNone/>
            </a:pPr>
            <a:endParaRPr lang="en-AU" sz="1600" dirty="0"/>
          </a:p>
          <a:p>
            <a:r>
              <a:rPr lang="en-AU" sz="2000" dirty="0"/>
              <a:t>What are the assessments like?</a:t>
            </a:r>
          </a:p>
          <a:p>
            <a:pPr marL="0" indent="0">
              <a:buNone/>
            </a:pPr>
            <a:r>
              <a:rPr lang="en-AU" sz="1600" dirty="0" smtClean="0"/>
              <a:t>You will be looking at graphic communication in the fields of publishing, industrial design and landscape and architecture and will be asked to complete practical and theoretical tasks associated with these areas</a:t>
            </a:r>
          </a:p>
          <a:p>
            <a:pPr marL="0" indent="0">
              <a:buNone/>
            </a:pPr>
            <a:endParaRPr lang="en-AU" sz="1600" dirty="0" smtClean="0"/>
          </a:p>
          <a:p>
            <a:r>
              <a:rPr lang="en-AU" sz="2000" dirty="0" smtClean="0"/>
              <a:t>What are the career pathways?</a:t>
            </a:r>
          </a:p>
          <a:p>
            <a:pPr marL="0" indent="0">
              <a:buNone/>
            </a:pPr>
            <a:r>
              <a:rPr lang="en-AU" sz="1600" dirty="0" smtClean="0"/>
              <a:t>Graphic artists, advertising, landscaping, industrial design, publishing</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877272"/>
            <a:ext cx="8136904"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08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ENGLISH</a:t>
            </a:r>
            <a:endParaRPr lang="en-AU" sz="8000" dirty="0"/>
          </a:p>
        </p:txBody>
      </p:sp>
      <p:sp>
        <p:nvSpPr>
          <p:cNvPr id="3" name="Content Placeholder 2"/>
          <p:cNvSpPr>
            <a:spLocks noGrp="1"/>
          </p:cNvSpPr>
          <p:nvPr>
            <p:ph idx="1"/>
          </p:nvPr>
        </p:nvSpPr>
        <p:spPr>
          <a:xfrm>
            <a:off x="457200" y="3717032"/>
            <a:ext cx="8229600" cy="2409131"/>
          </a:xfrm>
        </p:spPr>
        <p:txBody>
          <a:bodyPr>
            <a:normAutofit/>
          </a:bodyPr>
          <a:lstStyle/>
          <a:p>
            <a:r>
              <a:rPr lang="en-AU" dirty="0" smtClean="0"/>
              <a:t>English / EAL</a:t>
            </a:r>
          </a:p>
          <a:p>
            <a:r>
              <a:rPr lang="en-AU" dirty="0" smtClean="0"/>
              <a:t>Literature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313932"/>
            <a:ext cx="4435630" cy="3544068"/>
          </a:xfrm>
          <a:prstGeom prst="rect">
            <a:avLst/>
          </a:prstGeom>
        </p:spPr>
      </p:pic>
    </p:spTree>
    <p:extLst>
      <p:ext uri="{BB962C8B-B14F-4D97-AF65-F5344CB8AC3E}">
        <p14:creationId xmlns:p14="http://schemas.microsoft.com/office/powerpoint/2010/main" val="319563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VCE English Pathways</a:t>
            </a:r>
            <a:endParaRPr lang="en-AU" dirty="0"/>
          </a:p>
        </p:txBody>
      </p:sp>
      <p:sp>
        <p:nvSpPr>
          <p:cNvPr id="3" name="Content Placeholder 2"/>
          <p:cNvSpPr>
            <a:spLocks noGrp="1"/>
          </p:cNvSpPr>
          <p:nvPr>
            <p:ph idx="1"/>
          </p:nvPr>
        </p:nvSpPr>
        <p:spPr>
          <a:xfrm>
            <a:off x="457200" y="2060848"/>
            <a:ext cx="7571184" cy="4536504"/>
          </a:xfrm>
        </p:spPr>
        <p:txBody>
          <a:bodyPr>
            <a:normAutofit/>
          </a:bodyPr>
          <a:lstStyle/>
          <a:p>
            <a:r>
              <a:rPr lang="en-AU" sz="2400" dirty="0"/>
              <a:t>No matter what your pathway (VCE or VCAL) everyone must do an English (</a:t>
            </a:r>
            <a:r>
              <a:rPr lang="en-AU" sz="2400" dirty="0" smtClean="0"/>
              <a:t>Literature, English or EAL)</a:t>
            </a:r>
          </a:p>
          <a:p>
            <a:pPr marL="0" indent="0">
              <a:buNone/>
            </a:pPr>
            <a:endParaRPr lang="en-AU" sz="2400" dirty="0"/>
          </a:p>
          <a:p>
            <a:r>
              <a:rPr lang="en-AU" sz="2400" dirty="0"/>
              <a:t>Most University courses have a pre-requisite study score for </a:t>
            </a:r>
            <a:r>
              <a:rPr lang="en-AU" sz="2400" dirty="0" smtClean="0"/>
              <a:t>English</a:t>
            </a:r>
          </a:p>
          <a:p>
            <a:pPr marL="0" indent="0">
              <a:buNone/>
            </a:pPr>
            <a:endParaRPr lang="en-AU" sz="2400" dirty="0" smtClean="0"/>
          </a:p>
          <a:p>
            <a:r>
              <a:rPr lang="en-AU" sz="2400" dirty="0" smtClean="0"/>
              <a:t>To attain a VCE certificate you need at least 3 units of an English one of which must be unit 3 or 4</a:t>
            </a:r>
          </a:p>
          <a:p>
            <a:pPr marL="0" indent="0">
              <a:buNone/>
            </a:pPr>
            <a:endParaRPr lang="en-AU" sz="2400" dirty="0" smtClean="0"/>
          </a:p>
        </p:txBody>
      </p:sp>
    </p:spTree>
    <p:custDataLst>
      <p:tags r:id="rId1"/>
    </p:custDataLst>
    <p:extLst>
      <p:ext uri="{BB962C8B-B14F-4D97-AF65-F5344CB8AC3E}">
        <p14:creationId xmlns:p14="http://schemas.microsoft.com/office/powerpoint/2010/main" val="3102960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English VCE Pathways</a:t>
            </a:r>
            <a:endParaRPr lang="en-AU"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55317840"/>
              </p:ext>
            </p:extLst>
          </p:nvPr>
        </p:nvGraphicFramePr>
        <p:xfrm>
          <a:off x="457200" y="1600201"/>
          <a:ext cx="7499176" cy="391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55576" y="5733256"/>
            <a:ext cx="7632848" cy="646331"/>
          </a:xfrm>
          <a:prstGeom prst="rect">
            <a:avLst/>
          </a:prstGeom>
          <a:noFill/>
        </p:spPr>
        <p:txBody>
          <a:bodyPr wrap="square" rtlCol="0">
            <a:spAutoFit/>
          </a:bodyPr>
          <a:lstStyle/>
          <a:p>
            <a:r>
              <a:rPr lang="en-AU" b="1" i="1" dirty="0" smtClean="0"/>
              <a:t>It is recommended that students wishing to undertake Literature studies also enrol in the English course.</a:t>
            </a:r>
            <a:endParaRPr lang="en-AU" b="1" i="1" dirty="0"/>
          </a:p>
        </p:txBody>
      </p:sp>
    </p:spTree>
    <p:custDataLst>
      <p:tags r:id="rId1"/>
    </p:custDataLst>
    <p:extLst>
      <p:ext uri="{BB962C8B-B14F-4D97-AF65-F5344CB8AC3E}">
        <p14:creationId xmlns:p14="http://schemas.microsoft.com/office/powerpoint/2010/main" val="709425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English </a:t>
            </a:r>
            <a:endParaRPr lang="en-AU" sz="3600" dirty="0">
              <a:latin typeface="+mn-lt"/>
            </a:endParaRPr>
          </a:p>
        </p:txBody>
      </p:sp>
      <p:sp>
        <p:nvSpPr>
          <p:cNvPr id="5" name="Content Placeholder 4"/>
          <p:cNvSpPr>
            <a:spLocks noGrp="1"/>
          </p:cNvSpPr>
          <p:nvPr>
            <p:ph idx="1"/>
          </p:nvPr>
        </p:nvSpPr>
        <p:spPr>
          <a:xfrm>
            <a:off x="457200" y="1484784"/>
            <a:ext cx="7715200" cy="4968552"/>
          </a:xfrm>
        </p:spPr>
        <p:txBody>
          <a:bodyPr>
            <a:normAutofit/>
          </a:bodyPr>
          <a:lstStyle/>
          <a:p>
            <a:r>
              <a:rPr lang="en-AU" sz="2400" dirty="0" smtClean="0"/>
              <a:t>What is this subject about?</a:t>
            </a:r>
          </a:p>
          <a:p>
            <a:pPr marL="0" indent="0">
              <a:buNone/>
            </a:pPr>
            <a:r>
              <a:rPr lang="en-AU" sz="2000" dirty="0" smtClean="0"/>
              <a:t>English is all about communicating – whether it be your own thoughts on a topic or your ideas on a text.  It is by thinking and reflecting critically on texts and seeking to understand others’ ideas and their thoughts on the world we live in we can further our own understanding of the world.</a:t>
            </a:r>
          </a:p>
          <a:p>
            <a:pPr marL="0" indent="0">
              <a:buNone/>
            </a:pPr>
            <a:endParaRPr lang="en-AU" sz="2200" dirty="0" smtClean="0"/>
          </a:p>
          <a:p>
            <a:r>
              <a:rPr lang="en-AU" sz="2400" dirty="0" smtClean="0"/>
              <a:t>What are the assessments like?</a:t>
            </a:r>
          </a:p>
          <a:p>
            <a:pPr marL="0" indent="0">
              <a:buNone/>
            </a:pPr>
            <a:r>
              <a:rPr lang="en-AU" sz="2000" dirty="0" smtClean="0"/>
              <a:t>There are a range of assessments which you can be asked to complete in English including: essays (analytical and comparative); spoken tasks such as speeches or debates; narratives; letters; persuasive texts such as letters or opinion pieces.</a:t>
            </a:r>
          </a:p>
          <a:p>
            <a:pPr marL="0" indent="0">
              <a:buNone/>
            </a:pPr>
            <a:endParaRPr lang="en-AU" sz="2000" dirty="0" smtClean="0"/>
          </a:p>
          <a:p>
            <a:endParaRPr lang="en-AU" dirty="0"/>
          </a:p>
        </p:txBody>
      </p:sp>
    </p:spTree>
    <p:extLst>
      <p:ext uri="{BB962C8B-B14F-4D97-AF65-F5344CB8AC3E}">
        <p14:creationId xmlns:p14="http://schemas.microsoft.com/office/powerpoint/2010/main" val="1628796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398070"/>
            <a:ext cx="5280248" cy="256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sz="4000" dirty="0"/>
              <a:t>English </a:t>
            </a:r>
            <a:r>
              <a:rPr lang="en-AU" sz="2000" dirty="0" smtClean="0"/>
              <a:t>continued…</a:t>
            </a:r>
            <a:endParaRPr lang="en-AU" dirty="0"/>
          </a:p>
        </p:txBody>
      </p:sp>
      <p:sp>
        <p:nvSpPr>
          <p:cNvPr id="3" name="Content Placeholder 2"/>
          <p:cNvSpPr>
            <a:spLocks noGrp="1"/>
          </p:cNvSpPr>
          <p:nvPr>
            <p:ph idx="1"/>
          </p:nvPr>
        </p:nvSpPr>
        <p:spPr>
          <a:xfrm>
            <a:off x="457200" y="2132856"/>
            <a:ext cx="7239000" cy="4322880"/>
          </a:xfrm>
        </p:spPr>
        <p:txBody>
          <a:bodyPr/>
          <a:lstStyle/>
          <a:p>
            <a:r>
              <a:rPr lang="en-AU" sz="2400" dirty="0"/>
              <a:t>What equipment </a:t>
            </a:r>
            <a:r>
              <a:rPr lang="en-AU" sz="2400" dirty="0" smtClean="0"/>
              <a:t>would </a:t>
            </a:r>
            <a:r>
              <a:rPr lang="en-AU" sz="2400" dirty="0"/>
              <a:t>you need?</a:t>
            </a:r>
          </a:p>
          <a:p>
            <a:pPr marL="0" indent="0">
              <a:buNone/>
            </a:pPr>
            <a:r>
              <a:rPr lang="en-AU" sz="2000" dirty="0"/>
              <a:t>To study English </a:t>
            </a:r>
            <a:r>
              <a:rPr lang="en-AU" sz="2000" dirty="0" smtClean="0"/>
              <a:t>you </a:t>
            </a:r>
            <a:r>
              <a:rPr lang="en-AU" sz="2000" dirty="0"/>
              <a:t>must have a copy of the studied </a:t>
            </a:r>
            <a:r>
              <a:rPr lang="en-AU" sz="2000" dirty="0" smtClean="0"/>
              <a:t>texts.</a:t>
            </a:r>
            <a:endParaRPr lang="en-AU" sz="2000" dirty="0"/>
          </a:p>
          <a:p>
            <a:pPr marL="0" indent="0">
              <a:buNone/>
            </a:pPr>
            <a:endParaRPr lang="en-AU" sz="2000" dirty="0"/>
          </a:p>
          <a:p>
            <a:r>
              <a:rPr lang="en-AU" sz="2800" dirty="0"/>
              <a:t>What are the career pathways?</a:t>
            </a:r>
          </a:p>
          <a:p>
            <a:pPr marL="0" indent="0">
              <a:buNone/>
            </a:pPr>
            <a:r>
              <a:rPr lang="en-AU" sz="2000" dirty="0"/>
              <a:t>A career in English can lead to many pathways including: journalism; media; publishing; editing; speech writing; advertising; marketing; public and human relations; </a:t>
            </a:r>
            <a:r>
              <a:rPr lang="en-AU" sz="2000" dirty="0" smtClean="0"/>
              <a:t>education.</a:t>
            </a:r>
            <a:endParaRPr lang="en-AU" sz="2000" dirty="0"/>
          </a:p>
          <a:p>
            <a:endParaRPr lang="en-AU" dirty="0"/>
          </a:p>
        </p:txBody>
      </p:sp>
    </p:spTree>
    <p:extLst>
      <p:ext uri="{BB962C8B-B14F-4D97-AF65-F5344CB8AC3E}">
        <p14:creationId xmlns:p14="http://schemas.microsoft.com/office/powerpoint/2010/main" val="384237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EAL</a:t>
            </a:r>
            <a:endParaRPr lang="en-AU" sz="3600" dirty="0">
              <a:latin typeface="+mn-lt"/>
            </a:endParaRPr>
          </a:p>
        </p:txBody>
      </p:sp>
      <p:sp>
        <p:nvSpPr>
          <p:cNvPr id="5" name="Content Placeholder 4"/>
          <p:cNvSpPr>
            <a:spLocks noGrp="1"/>
          </p:cNvSpPr>
          <p:nvPr>
            <p:ph idx="1"/>
          </p:nvPr>
        </p:nvSpPr>
        <p:spPr>
          <a:xfrm>
            <a:off x="457200" y="1124744"/>
            <a:ext cx="7643192" cy="5544616"/>
          </a:xfrm>
        </p:spPr>
        <p:txBody>
          <a:bodyPr>
            <a:normAutofit/>
          </a:bodyPr>
          <a:lstStyle/>
          <a:p>
            <a:pPr marL="0" indent="0">
              <a:buNone/>
            </a:pPr>
            <a:endParaRPr lang="en-AU" sz="2400" dirty="0" smtClean="0"/>
          </a:p>
          <a:p>
            <a:r>
              <a:rPr lang="en-AU" sz="2400" dirty="0" smtClean="0"/>
              <a:t>What is this subject about?</a:t>
            </a:r>
          </a:p>
          <a:p>
            <a:pPr marL="0" indent="0">
              <a:buNone/>
            </a:pPr>
            <a:r>
              <a:rPr lang="en-AU" sz="2000" dirty="0" smtClean="0"/>
              <a:t>This course follows a similar pattern to that of the English course (there is some variation in outcomes, assessment and the texts studied).</a:t>
            </a:r>
          </a:p>
          <a:p>
            <a:pPr marL="0" indent="0">
              <a:buNone/>
            </a:pPr>
            <a:endParaRPr lang="en-AU" sz="2000" dirty="0" smtClean="0"/>
          </a:p>
          <a:p>
            <a:r>
              <a:rPr lang="en-AU" sz="2400" dirty="0" smtClean="0"/>
              <a:t>What are the assessments like?</a:t>
            </a:r>
          </a:p>
          <a:p>
            <a:pPr marL="0" indent="0">
              <a:buNone/>
            </a:pPr>
            <a:r>
              <a:rPr lang="en-AU" sz="2000" dirty="0"/>
              <a:t>There are a range of assessments which you can be asked to complete in English including: essays (analytical and comparative); spoken tasks such as speeches or debates; narratives; letters; persuasive texts such as letters or opinion </a:t>
            </a:r>
            <a:r>
              <a:rPr lang="en-AU" sz="2000" dirty="0" smtClean="0"/>
              <a:t>pieces or note-form summaries.</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45224"/>
            <a:ext cx="9144000"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82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omic Sans MS" pitchFamily="66" charset="0"/>
              </a:rPr>
              <a:t>Career Development</a:t>
            </a:r>
            <a:endParaRPr lang="en-AU" dirty="0">
              <a:latin typeface="Comic Sans MS" pitchFamily="66" charset="0"/>
            </a:endParaRPr>
          </a:p>
        </p:txBody>
      </p:sp>
      <p:sp>
        <p:nvSpPr>
          <p:cNvPr id="3" name="Content Placeholder 2"/>
          <p:cNvSpPr>
            <a:spLocks noGrp="1"/>
          </p:cNvSpPr>
          <p:nvPr>
            <p:ph idx="1"/>
          </p:nvPr>
        </p:nvSpPr>
        <p:spPr>
          <a:xfrm>
            <a:off x="457200" y="1916832"/>
            <a:ext cx="7239000" cy="4538904"/>
          </a:xfrm>
        </p:spPr>
        <p:txBody>
          <a:bodyPr/>
          <a:lstStyle/>
          <a:p>
            <a:r>
              <a:rPr lang="en-AU" dirty="0" smtClean="0"/>
              <a:t>You have reached an important stage</a:t>
            </a:r>
          </a:p>
          <a:p>
            <a:pPr>
              <a:buNone/>
            </a:pPr>
            <a:endParaRPr lang="en-AU" dirty="0" smtClean="0"/>
          </a:p>
          <a:p>
            <a:r>
              <a:rPr lang="en-AU" dirty="0" smtClean="0"/>
              <a:t>Consider future options. What prerequisites do you need?</a:t>
            </a:r>
          </a:p>
          <a:p>
            <a:pPr>
              <a:buNone/>
            </a:pPr>
            <a:endParaRPr lang="en-AU" dirty="0" smtClean="0"/>
          </a:p>
          <a:p>
            <a:r>
              <a:rPr lang="en-AU" dirty="0" smtClean="0"/>
              <a:t>How are you going to get there</a:t>
            </a:r>
          </a:p>
          <a:p>
            <a:pPr>
              <a:buNone/>
            </a:pPr>
            <a:endParaRPr lang="en-AU" dirty="0" smtClean="0"/>
          </a:p>
          <a:p>
            <a:r>
              <a:rPr lang="en-AU" dirty="0" smtClean="0"/>
              <a:t>Planning</a:t>
            </a:r>
            <a:endParaRPr lang="en-AU" dirty="0"/>
          </a:p>
        </p:txBody>
      </p:sp>
    </p:spTree>
    <p:extLst>
      <p:ext uri="{BB962C8B-B14F-4D97-AF65-F5344CB8AC3E}">
        <p14:creationId xmlns:p14="http://schemas.microsoft.com/office/powerpoint/2010/main" val="1747574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EAL </a:t>
            </a:r>
            <a:r>
              <a:rPr lang="en-AU" sz="2000" dirty="0" smtClean="0"/>
              <a:t>continued…</a:t>
            </a:r>
            <a:endParaRPr lang="en-AU" sz="2000" dirty="0"/>
          </a:p>
        </p:txBody>
      </p:sp>
      <p:sp>
        <p:nvSpPr>
          <p:cNvPr id="3" name="Content Placeholder 2"/>
          <p:cNvSpPr>
            <a:spLocks noGrp="1"/>
          </p:cNvSpPr>
          <p:nvPr>
            <p:ph idx="1"/>
          </p:nvPr>
        </p:nvSpPr>
        <p:spPr/>
        <p:txBody>
          <a:bodyPr/>
          <a:lstStyle/>
          <a:p>
            <a:r>
              <a:rPr lang="en-AU" sz="2400" dirty="0"/>
              <a:t>What equipment would you need?</a:t>
            </a:r>
          </a:p>
          <a:p>
            <a:pPr marL="0" indent="0">
              <a:buNone/>
            </a:pPr>
            <a:r>
              <a:rPr lang="en-AU" sz="2000" dirty="0"/>
              <a:t>To study English </a:t>
            </a:r>
            <a:r>
              <a:rPr lang="en-AU" sz="2000" dirty="0" smtClean="0"/>
              <a:t>you </a:t>
            </a:r>
            <a:r>
              <a:rPr lang="en-AU" sz="2000" dirty="0"/>
              <a:t>must have a copy of the studied texts</a:t>
            </a:r>
          </a:p>
          <a:p>
            <a:pPr marL="0" indent="0">
              <a:buNone/>
            </a:pPr>
            <a:endParaRPr lang="en-AU" sz="2800" dirty="0"/>
          </a:p>
          <a:p>
            <a:r>
              <a:rPr lang="en-AU" sz="2400" dirty="0"/>
              <a:t>What are the career pathways?</a:t>
            </a:r>
          </a:p>
          <a:p>
            <a:pPr marL="0" indent="0">
              <a:buNone/>
            </a:pPr>
            <a:r>
              <a:rPr lang="en-AU" sz="2000" dirty="0"/>
              <a:t>A career in English can lead to many pathways including: journalism; media; publishing; editing; speech writing; advertising; marketing; public and human relations; </a:t>
            </a:r>
            <a:r>
              <a:rPr lang="en-AU" sz="2000" dirty="0" smtClean="0"/>
              <a:t>education.</a:t>
            </a:r>
          </a:p>
          <a:p>
            <a:pPr marL="0" indent="0">
              <a:buNone/>
            </a:pPr>
            <a:endParaRPr lang="en-AU" sz="2000" dirty="0"/>
          </a:p>
          <a:p>
            <a:pPr marL="0" indent="0">
              <a:buNone/>
            </a:pPr>
            <a:r>
              <a:rPr lang="en-AU" sz="2000" i="1" dirty="0"/>
              <a:t>NOTE: Students do not elect to enrol in this subject; it is only available to students eligible under the VCAA criteria.  If you have questions about this please see Mr. Abedin.</a:t>
            </a:r>
          </a:p>
          <a:p>
            <a:pPr marL="0" indent="0">
              <a:buNone/>
            </a:pPr>
            <a:endParaRPr lang="en-AU" sz="2000" dirty="0"/>
          </a:p>
        </p:txBody>
      </p:sp>
    </p:spTree>
    <p:extLst>
      <p:ext uri="{BB962C8B-B14F-4D97-AF65-F5344CB8AC3E}">
        <p14:creationId xmlns:p14="http://schemas.microsoft.com/office/powerpoint/2010/main" val="3754993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990" y="548680"/>
            <a:ext cx="8229600" cy="936104"/>
          </a:xfrm>
        </p:spPr>
        <p:txBody>
          <a:bodyPr>
            <a:normAutofit/>
          </a:bodyPr>
          <a:lstStyle/>
          <a:p>
            <a:r>
              <a:rPr lang="en-AU" sz="4000" dirty="0" smtClean="0">
                <a:latin typeface="+mn-lt"/>
              </a:rPr>
              <a:t>Literature</a:t>
            </a:r>
            <a:endParaRPr lang="en-AU" sz="4000" dirty="0">
              <a:latin typeface="+mn-lt"/>
            </a:endParaRPr>
          </a:p>
        </p:txBody>
      </p:sp>
      <p:sp>
        <p:nvSpPr>
          <p:cNvPr id="5" name="Content Placeholder 4"/>
          <p:cNvSpPr>
            <a:spLocks noGrp="1"/>
          </p:cNvSpPr>
          <p:nvPr>
            <p:ph idx="1"/>
          </p:nvPr>
        </p:nvSpPr>
        <p:spPr>
          <a:xfrm>
            <a:off x="457200" y="1772816"/>
            <a:ext cx="7571184" cy="4353347"/>
          </a:xfrm>
        </p:spPr>
        <p:txBody>
          <a:bodyPr>
            <a:normAutofit fontScale="92500"/>
          </a:bodyPr>
          <a:lstStyle/>
          <a:p>
            <a:r>
              <a:rPr lang="en-AU" dirty="0" smtClean="0"/>
              <a:t>What is this subject about?</a:t>
            </a:r>
          </a:p>
          <a:p>
            <a:pPr marL="0" indent="0">
              <a:buNone/>
            </a:pPr>
            <a:r>
              <a:rPr lang="en-AU" sz="2200" dirty="0" smtClean="0"/>
              <a:t>Literature deals with life and the world around us.  Writers seek to explore and reflect the world around them and we in turn see people and the world through their eyes when studying them. This subject is also about critically analysing the language, structure and devices use to create their texts.</a:t>
            </a:r>
          </a:p>
          <a:p>
            <a:pPr marL="0" indent="0">
              <a:buNone/>
            </a:pPr>
            <a:endParaRPr lang="en-AU" sz="2400" dirty="0" smtClean="0"/>
          </a:p>
          <a:p>
            <a:r>
              <a:rPr lang="en-AU" dirty="0" smtClean="0"/>
              <a:t>What are the assessments like?</a:t>
            </a:r>
          </a:p>
          <a:p>
            <a:pPr marL="0" indent="0">
              <a:buNone/>
            </a:pPr>
            <a:r>
              <a:rPr lang="en-AU" sz="2200" dirty="0"/>
              <a:t>There are a range of assessments which you can be asked to complete in </a:t>
            </a:r>
            <a:r>
              <a:rPr lang="en-AU" sz="2200" dirty="0" smtClean="0"/>
              <a:t>Literature </a:t>
            </a:r>
            <a:r>
              <a:rPr lang="en-AU" sz="2200" dirty="0"/>
              <a:t>including: essays (analytical and comparative); spoken tasks such as speeches or debates; narratives; </a:t>
            </a:r>
            <a:r>
              <a:rPr lang="en-AU" sz="2200" dirty="0" smtClean="0"/>
              <a:t>film reviews or </a:t>
            </a:r>
            <a:r>
              <a:rPr lang="en-AU" sz="2200" dirty="0" err="1" smtClean="0"/>
              <a:t>critques</a:t>
            </a:r>
            <a:r>
              <a:rPr lang="en-AU" sz="2200" dirty="0" smtClean="0"/>
              <a:t>.</a:t>
            </a:r>
            <a:endParaRPr lang="en-AU" sz="2200" dirty="0"/>
          </a:p>
          <a:p>
            <a:pPr marL="0" indent="0">
              <a:buNone/>
            </a:pPr>
            <a:endParaRPr lang="en-AU" sz="2400" dirty="0" smtClean="0"/>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65024"/>
            <a:ext cx="2666430" cy="207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42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t>Literature </a:t>
            </a:r>
            <a:r>
              <a:rPr lang="en-AU" sz="2000" dirty="0" smtClean="0"/>
              <a:t>continued…</a:t>
            </a:r>
            <a:endParaRPr lang="en-AU" sz="4000" dirty="0"/>
          </a:p>
        </p:txBody>
      </p:sp>
      <p:sp>
        <p:nvSpPr>
          <p:cNvPr id="3" name="Content Placeholder 2"/>
          <p:cNvSpPr>
            <a:spLocks noGrp="1"/>
          </p:cNvSpPr>
          <p:nvPr>
            <p:ph idx="1"/>
          </p:nvPr>
        </p:nvSpPr>
        <p:spPr>
          <a:xfrm>
            <a:off x="457199" y="1988840"/>
            <a:ext cx="7427169" cy="4466896"/>
          </a:xfrm>
        </p:spPr>
        <p:txBody>
          <a:bodyPr/>
          <a:lstStyle/>
          <a:p>
            <a:r>
              <a:rPr lang="en-AU" sz="2400" dirty="0"/>
              <a:t>What equipment would you need?</a:t>
            </a:r>
          </a:p>
          <a:p>
            <a:pPr marL="0" indent="0">
              <a:buNone/>
            </a:pPr>
            <a:r>
              <a:rPr lang="en-AU" sz="2000" dirty="0"/>
              <a:t>To study </a:t>
            </a:r>
            <a:r>
              <a:rPr lang="en-AU" sz="2000" dirty="0" smtClean="0"/>
              <a:t>Literature </a:t>
            </a:r>
            <a:r>
              <a:rPr lang="en-AU" sz="2000" dirty="0"/>
              <a:t>you must have a copy of the studied </a:t>
            </a:r>
            <a:r>
              <a:rPr lang="en-AU" sz="2000" dirty="0" smtClean="0"/>
              <a:t>texts.</a:t>
            </a:r>
            <a:endParaRPr lang="en-AU" sz="2000" dirty="0"/>
          </a:p>
          <a:p>
            <a:pPr marL="0" indent="0">
              <a:buNone/>
            </a:pPr>
            <a:endParaRPr lang="en-AU" sz="2800" dirty="0"/>
          </a:p>
          <a:p>
            <a:r>
              <a:rPr lang="en-AU" sz="2800" dirty="0"/>
              <a:t>What are the career pathways?</a:t>
            </a:r>
          </a:p>
          <a:p>
            <a:pPr marL="0" indent="0">
              <a:buNone/>
            </a:pPr>
            <a:r>
              <a:rPr lang="en-AU" sz="2000" dirty="0"/>
              <a:t>A career in </a:t>
            </a:r>
            <a:r>
              <a:rPr lang="en-AU" sz="2000" dirty="0" smtClean="0"/>
              <a:t>Literature studies </a:t>
            </a:r>
            <a:r>
              <a:rPr lang="en-AU" sz="2000" dirty="0"/>
              <a:t>can lead to many pathways including: journalism; </a:t>
            </a:r>
            <a:r>
              <a:rPr lang="en-AU" sz="2000" dirty="0" smtClean="0"/>
              <a:t>writing; media</a:t>
            </a:r>
            <a:r>
              <a:rPr lang="en-AU" sz="2000" dirty="0"/>
              <a:t>; publishing; editing; speech writing; advertising; marketing; public and human relations; </a:t>
            </a:r>
            <a:r>
              <a:rPr lang="en-AU" sz="2000" dirty="0" smtClean="0"/>
              <a:t>researcher; librarian; digital media jobs such as blogger; social media marketing.</a:t>
            </a:r>
            <a:endParaRPr lang="en-AU" sz="2000" dirty="0"/>
          </a:p>
          <a:p>
            <a:pPr marL="0" indent="0">
              <a:buNone/>
            </a:pPr>
            <a:endParaRPr lang="en-AU" dirty="0"/>
          </a:p>
          <a:p>
            <a:endParaRPr lang="en-AU" dirty="0"/>
          </a:p>
        </p:txBody>
      </p:sp>
    </p:spTree>
    <p:extLst>
      <p:ext uri="{BB962C8B-B14F-4D97-AF65-F5344CB8AC3E}">
        <p14:creationId xmlns:p14="http://schemas.microsoft.com/office/powerpoint/2010/main" val="3490700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Personal Development</a:t>
            </a:r>
            <a:endParaRPr lang="en-AU" sz="8000" dirty="0"/>
          </a:p>
        </p:txBody>
      </p:sp>
      <p:sp>
        <p:nvSpPr>
          <p:cNvPr id="3" name="Content Placeholder 2"/>
          <p:cNvSpPr>
            <a:spLocks noGrp="1"/>
          </p:cNvSpPr>
          <p:nvPr>
            <p:ph idx="1"/>
          </p:nvPr>
        </p:nvSpPr>
        <p:spPr>
          <a:xfrm>
            <a:off x="457200" y="3717032"/>
            <a:ext cx="8229600" cy="2409131"/>
          </a:xfrm>
        </p:spPr>
        <p:txBody>
          <a:bodyPr/>
          <a:lstStyle/>
          <a:p>
            <a:r>
              <a:rPr lang="en-AU" dirty="0" smtClean="0"/>
              <a:t>Health &amp; Human Development</a:t>
            </a:r>
          </a:p>
          <a:p>
            <a:r>
              <a:rPr lang="en-AU" dirty="0" smtClean="0"/>
              <a:t>Outdoor &amp; Environmental Science</a:t>
            </a:r>
          </a:p>
          <a:p>
            <a:r>
              <a:rPr lang="en-AU" dirty="0" smtClean="0"/>
              <a:t>Physical Education</a:t>
            </a:r>
          </a:p>
          <a:p>
            <a:endParaRPr lang="en-AU" dirty="0" smtClean="0">
              <a:latin typeface="Comic Sans MS" pitchFamily="66" charset="0"/>
            </a:endParaRPr>
          </a:p>
        </p:txBody>
      </p:sp>
    </p:spTree>
    <p:extLst>
      <p:ext uri="{BB962C8B-B14F-4D97-AF65-F5344CB8AC3E}">
        <p14:creationId xmlns:p14="http://schemas.microsoft.com/office/powerpoint/2010/main" val="1627277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ld_development_stages.jpg"/>
          <p:cNvPicPr>
            <a:picLocks noChangeAspect="1"/>
          </p:cNvPicPr>
          <p:nvPr/>
        </p:nvPicPr>
        <p:blipFill>
          <a:blip r:embed="rId2" cstate="print">
            <a:lum bright="20000" contrast="-40000"/>
          </a:blip>
          <a:stretch>
            <a:fillRect/>
          </a:stretch>
        </p:blipFill>
        <p:spPr>
          <a:xfrm>
            <a:off x="3923928" y="5262562"/>
            <a:ext cx="4284476" cy="1595438"/>
          </a:xfrm>
          <a:prstGeom prst="rect">
            <a:avLst/>
          </a:prstGeom>
        </p:spPr>
      </p:pic>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Health &amp; Human Development</a:t>
            </a:r>
            <a:endParaRPr lang="en-AU" sz="3600" dirty="0">
              <a:latin typeface="+mn-lt"/>
            </a:endParaRPr>
          </a:p>
        </p:txBody>
      </p:sp>
      <p:sp>
        <p:nvSpPr>
          <p:cNvPr id="5" name="Content Placeholder 4"/>
          <p:cNvSpPr>
            <a:spLocks noGrp="1"/>
          </p:cNvSpPr>
          <p:nvPr>
            <p:ph idx="1"/>
          </p:nvPr>
        </p:nvSpPr>
        <p:spPr>
          <a:xfrm>
            <a:off x="179512" y="1196752"/>
            <a:ext cx="8229600" cy="5001419"/>
          </a:xfrm>
        </p:spPr>
        <p:txBody>
          <a:bodyPr>
            <a:normAutofit/>
          </a:bodyPr>
          <a:lstStyle/>
          <a:p>
            <a:r>
              <a:rPr lang="en-AU" sz="2400" dirty="0" smtClean="0"/>
              <a:t>What is this subject about?</a:t>
            </a:r>
          </a:p>
          <a:p>
            <a:pPr marL="0" indent="0">
              <a:buNone/>
            </a:pPr>
            <a:r>
              <a:rPr lang="en-AU" sz="2000" dirty="0"/>
              <a:t>In this subject, students investigate health and human  development in local, Australian and global communities. If you like nutrition, health and science you may like this subject</a:t>
            </a:r>
          </a:p>
          <a:p>
            <a:endParaRPr lang="en-AU" sz="2400" dirty="0" smtClean="0"/>
          </a:p>
          <a:p>
            <a:r>
              <a:rPr lang="en-AU" sz="2400" dirty="0" smtClean="0"/>
              <a:t>What are the assessments like?</a:t>
            </a:r>
          </a:p>
          <a:p>
            <a:pPr marL="0" indent="0">
              <a:buNone/>
            </a:pPr>
            <a:r>
              <a:rPr lang="en-AU" sz="2000" dirty="0"/>
              <a:t>There are a variety of assessments such as tests and case studies.</a:t>
            </a:r>
          </a:p>
          <a:p>
            <a:pPr marL="0" indent="0">
              <a:buNone/>
            </a:pPr>
            <a:endParaRPr lang="en-AU" sz="2400" dirty="0" smtClean="0"/>
          </a:p>
          <a:p>
            <a:r>
              <a:rPr lang="en-AU" sz="2400" dirty="0" smtClean="0"/>
              <a:t>What are the career pathways?</a:t>
            </a:r>
          </a:p>
          <a:p>
            <a:pPr marL="0" indent="0">
              <a:buNone/>
            </a:pPr>
            <a:r>
              <a:rPr lang="en-AU" sz="2000" dirty="0">
                <a:latin typeface="Comic Sans MS" pitchFamily="66" charset="0"/>
              </a:rPr>
              <a:t>The health sector currently is the largest employer of Australian’s within the workforce.</a:t>
            </a:r>
            <a:endParaRPr lang="en-AU" sz="2000" b="1" u="sng" dirty="0">
              <a:latin typeface="Comic Sans MS" pitchFamily="66" charset="0"/>
            </a:endParaRPr>
          </a:p>
          <a:p>
            <a:pPr marL="0" indent="0">
              <a:buNone/>
            </a:pPr>
            <a:endParaRPr lang="en-AU" dirty="0" smtClean="0"/>
          </a:p>
          <a:p>
            <a:endParaRPr lang="en-AU" dirty="0"/>
          </a:p>
        </p:txBody>
      </p:sp>
    </p:spTree>
    <p:extLst>
      <p:ext uri="{BB962C8B-B14F-4D97-AF65-F5344CB8AC3E}">
        <p14:creationId xmlns:p14="http://schemas.microsoft.com/office/powerpoint/2010/main" val="52230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mping.gif"/>
          <p:cNvPicPr>
            <a:picLocks noChangeAspect="1"/>
          </p:cNvPicPr>
          <p:nvPr/>
        </p:nvPicPr>
        <p:blipFill>
          <a:blip r:embed="rId2" cstate="print"/>
          <a:stretch>
            <a:fillRect/>
          </a:stretch>
        </p:blipFill>
        <p:spPr>
          <a:xfrm>
            <a:off x="5868144" y="2492896"/>
            <a:ext cx="2549537" cy="1844823"/>
          </a:xfrm>
          <a:prstGeom prst="rect">
            <a:avLst/>
          </a:prstGeom>
        </p:spPr>
      </p:pic>
      <p:sp>
        <p:nvSpPr>
          <p:cNvPr id="4" name="Title 3"/>
          <p:cNvSpPr>
            <a:spLocks noGrp="1"/>
          </p:cNvSpPr>
          <p:nvPr>
            <p:ph type="title"/>
          </p:nvPr>
        </p:nvSpPr>
        <p:spPr>
          <a:xfrm>
            <a:off x="457200" y="274638"/>
            <a:ext cx="8229600" cy="706090"/>
          </a:xfrm>
        </p:spPr>
        <p:txBody>
          <a:bodyPr>
            <a:normAutofit fontScale="90000"/>
          </a:bodyPr>
          <a:lstStyle/>
          <a:p>
            <a:r>
              <a:rPr lang="en-AU" sz="3600" dirty="0" smtClean="0">
                <a:latin typeface="+mn-lt"/>
              </a:rPr>
              <a:t>Outdoor and Environment Studies</a:t>
            </a:r>
            <a:endParaRPr lang="en-AU" sz="3600" dirty="0">
              <a:latin typeface="+mn-lt"/>
            </a:endParaRPr>
          </a:p>
        </p:txBody>
      </p:sp>
      <p:sp>
        <p:nvSpPr>
          <p:cNvPr id="5" name="Content Placeholder 4"/>
          <p:cNvSpPr>
            <a:spLocks noGrp="1"/>
          </p:cNvSpPr>
          <p:nvPr>
            <p:ph idx="1"/>
          </p:nvPr>
        </p:nvSpPr>
        <p:spPr>
          <a:xfrm>
            <a:off x="457200" y="1124744"/>
            <a:ext cx="8229600" cy="5001419"/>
          </a:xfrm>
        </p:spPr>
        <p:txBody>
          <a:bodyPr>
            <a:normAutofit/>
          </a:bodyPr>
          <a:lstStyle/>
          <a:p>
            <a:r>
              <a:rPr lang="en-AU" sz="2400" dirty="0" smtClean="0"/>
              <a:t>What is this subject about?</a:t>
            </a:r>
          </a:p>
          <a:p>
            <a:pPr marL="0" indent="0">
              <a:buNone/>
            </a:pPr>
            <a:r>
              <a:rPr lang="en-AU" sz="2000" dirty="0"/>
              <a:t>VCE Outdoor and Environmental Studies is concerned with the ways humans interact with and  relate to outdoor environments.</a:t>
            </a:r>
          </a:p>
          <a:p>
            <a:endParaRPr lang="en-AU" sz="2400" dirty="0" smtClean="0"/>
          </a:p>
          <a:p>
            <a:r>
              <a:rPr lang="en-AU" sz="2400" dirty="0" smtClean="0"/>
              <a:t>What equipment would you need?</a:t>
            </a:r>
          </a:p>
          <a:p>
            <a:pPr marL="0" indent="0">
              <a:buNone/>
            </a:pPr>
            <a:r>
              <a:rPr lang="en-AU" sz="2000" dirty="0"/>
              <a:t>Includes </a:t>
            </a:r>
            <a:r>
              <a:rPr lang="en-AU" sz="2000" b="1" dirty="0"/>
              <a:t>COMPULSORY</a:t>
            </a:r>
            <a:r>
              <a:rPr lang="en-AU" sz="2000" dirty="0"/>
              <a:t>  camps which incur a cost.</a:t>
            </a:r>
          </a:p>
          <a:p>
            <a:endParaRPr lang="en-AU" sz="2400" dirty="0" smtClean="0"/>
          </a:p>
          <a:p>
            <a:r>
              <a:rPr lang="en-AU" sz="2400" dirty="0" smtClean="0"/>
              <a:t>What are the career pathways?</a:t>
            </a:r>
          </a:p>
          <a:p>
            <a:pPr marL="0" indent="0">
              <a:buNone/>
            </a:pPr>
            <a:r>
              <a:rPr lang="en-AU" sz="1900" dirty="0"/>
              <a:t>offers students </a:t>
            </a:r>
            <a:r>
              <a:rPr lang="en-AU" sz="1900" dirty="0" smtClean="0"/>
              <a:t>a </a:t>
            </a:r>
            <a:r>
              <a:rPr lang="en-AU" sz="1900" dirty="0"/>
              <a:t>range of pathways, and caters to those who wish </a:t>
            </a:r>
            <a:r>
              <a:rPr lang="en-AU" sz="1900" dirty="0" smtClean="0"/>
              <a:t>to </a:t>
            </a:r>
            <a:r>
              <a:rPr lang="en-AU" sz="1900" dirty="0"/>
              <a:t>pursue further study in areas such as natural </a:t>
            </a:r>
          </a:p>
          <a:p>
            <a:pPr>
              <a:buNone/>
            </a:pPr>
            <a:r>
              <a:rPr lang="en-AU" sz="1900" dirty="0" smtClean="0"/>
              <a:t>resource </a:t>
            </a:r>
            <a:r>
              <a:rPr lang="en-AU" sz="1900" dirty="0"/>
              <a:t>management, nature-based </a:t>
            </a:r>
            <a:r>
              <a:rPr lang="en-AU" sz="1900" dirty="0" smtClean="0"/>
              <a:t>tourism, outdoor leading and </a:t>
            </a:r>
            <a:r>
              <a:rPr lang="en-AU" sz="1900" dirty="0"/>
              <a:t>guiding, environmental</a:t>
            </a:r>
          </a:p>
          <a:p>
            <a:pPr>
              <a:buNone/>
            </a:pPr>
            <a:r>
              <a:rPr lang="en-AU" sz="1900" dirty="0"/>
              <a:t>	research and policy, education, and agriculture</a:t>
            </a:r>
            <a:endParaRPr lang="en-AU" sz="1900" dirty="0" smtClean="0"/>
          </a:p>
          <a:p>
            <a:endParaRPr lang="en-AU" dirty="0"/>
          </a:p>
        </p:txBody>
      </p:sp>
    </p:spTree>
    <p:extLst>
      <p:ext uri="{BB962C8B-B14F-4D97-AF65-F5344CB8AC3E}">
        <p14:creationId xmlns:p14="http://schemas.microsoft.com/office/powerpoint/2010/main" val="2121345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Physical Education</a:t>
            </a:r>
            <a:endParaRPr lang="en-AU" sz="3600" dirty="0">
              <a:latin typeface="+mn-lt"/>
            </a:endParaRPr>
          </a:p>
        </p:txBody>
      </p:sp>
      <p:sp>
        <p:nvSpPr>
          <p:cNvPr id="5" name="Content Placeholder 4"/>
          <p:cNvSpPr>
            <a:spLocks noGrp="1"/>
          </p:cNvSpPr>
          <p:nvPr>
            <p:ph idx="1"/>
          </p:nvPr>
        </p:nvSpPr>
        <p:spPr>
          <a:xfrm>
            <a:off x="457200" y="1124744"/>
            <a:ext cx="8229600" cy="5001419"/>
          </a:xfrm>
        </p:spPr>
        <p:txBody>
          <a:bodyPr>
            <a:normAutofit fontScale="92500" lnSpcReduction="20000"/>
          </a:bodyPr>
          <a:lstStyle/>
          <a:p>
            <a:r>
              <a:rPr lang="en-AU" sz="2400" dirty="0" smtClean="0"/>
              <a:t>What is this subject about?</a:t>
            </a:r>
          </a:p>
          <a:p>
            <a:pPr marL="0" indent="0">
              <a:buNone/>
            </a:pPr>
            <a:r>
              <a:rPr lang="en-AU" sz="1900" dirty="0"/>
              <a:t>VCE Physical Education examines the biological, physiological, psychological, social and cultural  influences on performance and participation in physical activity.</a:t>
            </a:r>
          </a:p>
          <a:p>
            <a:endParaRPr lang="en-AU" sz="2400" dirty="0" smtClean="0"/>
          </a:p>
          <a:p>
            <a:r>
              <a:rPr lang="en-AU" sz="2400" dirty="0" smtClean="0"/>
              <a:t>What are the assessments like?</a:t>
            </a:r>
          </a:p>
          <a:p>
            <a:pPr marL="0" lvl="1" indent="0">
              <a:spcBef>
                <a:spcPts val="600"/>
              </a:spcBef>
              <a:buClr>
                <a:schemeClr val="tx2"/>
              </a:buClr>
              <a:buSzPct val="73000"/>
              <a:buNone/>
            </a:pPr>
            <a:r>
              <a:rPr lang="en-AU" sz="2000" dirty="0">
                <a:solidFill>
                  <a:schemeClr val="tx1"/>
                </a:solidFill>
              </a:rPr>
              <a:t>Variety of assessments such as tests and case studies often using skills and information gained through practical </a:t>
            </a:r>
            <a:r>
              <a:rPr lang="en-AU" sz="2000" dirty="0" smtClean="0">
                <a:solidFill>
                  <a:schemeClr val="tx1"/>
                </a:solidFill>
              </a:rPr>
              <a:t>experiences</a:t>
            </a:r>
          </a:p>
          <a:p>
            <a:pPr marL="0" lvl="1" indent="0">
              <a:spcBef>
                <a:spcPts val="600"/>
              </a:spcBef>
              <a:buClr>
                <a:schemeClr val="tx2"/>
              </a:buClr>
              <a:buSzPct val="73000"/>
              <a:buNone/>
            </a:pPr>
            <a:endParaRPr lang="en-AU" sz="2400" dirty="0" smtClean="0"/>
          </a:p>
          <a:p>
            <a:r>
              <a:rPr lang="en-AU" sz="2400" dirty="0" smtClean="0"/>
              <a:t>What equipment would you need?</a:t>
            </a:r>
          </a:p>
          <a:p>
            <a:pPr marL="0" indent="0">
              <a:buNone/>
            </a:pPr>
            <a:r>
              <a:rPr lang="en-AU" sz="1900" dirty="0" smtClean="0"/>
              <a:t>Correct sports uniform</a:t>
            </a:r>
          </a:p>
          <a:p>
            <a:pPr marL="0" indent="0">
              <a:buNone/>
            </a:pPr>
            <a:endParaRPr lang="en-AU" sz="1900" dirty="0" smtClean="0"/>
          </a:p>
          <a:p>
            <a:r>
              <a:rPr lang="en-AU" sz="2400" dirty="0" smtClean="0"/>
              <a:t>What are the career pathways?</a:t>
            </a:r>
          </a:p>
          <a:p>
            <a:pPr marL="0" indent="0">
              <a:buNone/>
            </a:pPr>
            <a:r>
              <a:rPr lang="en-AU" sz="1900" dirty="0"/>
              <a:t>Childcare, Chiropractor, Education, Fitness industry, Health industry, Nursing, Outdoor Education, Physiotherapy, Recreation, Sports Administration, Sports Market</a:t>
            </a:r>
            <a:endParaRPr lang="en-AU" sz="1900" dirty="0" smtClean="0"/>
          </a:p>
          <a:p>
            <a:endParaRPr lang="en-AU" dirty="0" smtClean="0"/>
          </a:p>
          <a:p>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805264"/>
            <a:ext cx="5042322" cy="119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71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Humanities</a:t>
            </a:r>
            <a:endParaRPr lang="en-AU" sz="8000" dirty="0"/>
          </a:p>
        </p:txBody>
      </p:sp>
      <p:sp>
        <p:nvSpPr>
          <p:cNvPr id="3" name="Content Placeholder 2"/>
          <p:cNvSpPr>
            <a:spLocks noGrp="1"/>
          </p:cNvSpPr>
          <p:nvPr>
            <p:ph idx="1"/>
          </p:nvPr>
        </p:nvSpPr>
        <p:spPr>
          <a:xfrm>
            <a:off x="457200" y="3717032"/>
            <a:ext cx="8229600" cy="2409131"/>
          </a:xfrm>
        </p:spPr>
        <p:txBody>
          <a:bodyPr>
            <a:normAutofit/>
          </a:bodyPr>
          <a:lstStyle/>
          <a:p>
            <a:r>
              <a:rPr lang="en-AU" dirty="0" smtClean="0"/>
              <a:t>Accounting</a:t>
            </a:r>
          </a:p>
          <a:p>
            <a:r>
              <a:rPr lang="en-AU" dirty="0" smtClean="0"/>
              <a:t>Business Management</a:t>
            </a:r>
          </a:p>
          <a:p>
            <a:r>
              <a:rPr lang="en-AU" dirty="0" smtClean="0"/>
              <a:t>History -20th Century</a:t>
            </a:r>
          </a:p>
          <a:p>
            <a:r>
              <a:rPr lang="en-AU" dirty="0" smtClean="0"/>
              <a:t>Legal Studies</a:t>
            </a:r>
          </a:p>
          <a:p>
            <a:endParaRPr lang="en-AU" dirty="0" smtClean="0">
              <a:latin typeface="Comic Sans MS" pitchFamily="66" charset="0"/>
            </a:endParaRPr>
          </a:p>
          <a:p>
            <a:endParaRPr lang="en-AU" dirty="0" smtClean="0">
              <a:latin typeface="Comic Sans MS" pitchFamily="66" charset="0"/>
            </a:endParaRPr>
          </a:p>
        </p:txBody>
      </p:sp>
    </p:spTree>
    <p:extLst>
      <p:ext uri="{BB962C8B-B14F-4D97-AF65-F5344CB8AC3E}">
        <p14:creationId xmlns:p14="http://schemas.microsoft.com/office/powerpoint/2010/main" val="759172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ome\AppData\Local\Microsoft\Windows\Temporary Internet Files\Content.IE5\SWODBELE\MP900305770[1].jpg"/>
          <p:cNvPicPr>
            <a:picLocks noChangeAspect="1" noChangeArrowheads="1"/>
          </p:cNvPicPr>
          <p:nvPr/>
        </p:nvPicPr>
        <p:blipFill>
          <a:blip r:embed="rId2" cstate="print"/>
          <a:srcRect/>
          <a:stretch>
            <a:fillRect/>
          </a:stretch>
        </p:blipFill>
        <p:spPr bwMode="auto">
          <a:xfrm>
            <a:off x="8100393" y="3212976"/>
            <a:ext cx="1043607" cy="3645024"/>
          </a:xfrm>
          <a:prstGeom prst="rect">
            <a:avLst/>
          </a:prstGeom>
          <a:noFill/>
        </p:spPr>
      </p:pic>
      <p:sp>
        <p:nvSpPr>
          <p:cNvPr id="4" name="Title 3"/>
          <p:cNvSpPr>
            <a:spLocks noGrp="1"/>
          </p:cNvSpPr>
          <p:nvPr>
            <p:ph type="title"/>
          </p:nvPr>
        </p:nvSpPr>
        <p:spPr>
          <a:xfrm>
            <a:off x="395536" y="260648"/>
            <a:ext cx="8229600" cy="706090"/>
          </a:xfrm>
        </p:spPr>
        <p:txBody>
          <a:bodyPr>
            <a:normAutofit/>
          </a:bodyPr>
          <a:lstStyle/>
          <a:p>
            <a:r>
              <a:rPr lang="en-AU" sz="3600" dirty="0" smtClean="0">
                <a:latin typeface="+mn-lt"/>
              </a:rPr>
              <a:t>Accounting</a:t>
            </a:r>
            <a:endParaRPr lang="en-AU" sz="3600" dirty="0">
              <a:latin typeface="+mn-lt"/>
            </a:endParaRPr>
          </a:p>
        </p:txBody>
      </p:sp>
      <p:sp>
        <p:nvSpPr>
          <p:cNvPr id="5" name="Content Placeholder 4"/>
          <p:cNvSpPr>
            <a:spLocks noGrp="1"/>
          </p:cNvSpPr>
          <p:nvPr>
            <p:ph idx="1"/>
          </p:nvPr>
        </p:nvSpPr>
        <p:spPr>
          <a:xfrm>
            <a:off x="0" y="1124744"/>
            <a:ext cx="8229600" cy="5001419"/>
          </a:xfrm>
        </p:spPr>
        <p:txBody>
          <a:bodyPr>
            <a:normAutofit lnSpcReduction="10000"/>
          </a:bodyPr>
          <a:lstStyle/>
          <a:p>
            <a:r>
              <a:rPr lang="en-AU" sz="2400" dirty="0" smtClean="0"/>
              <a:t>What is this subject about?</a:t>
            </a:r>
          </a:p>
          <a:p>
            <a:pPr marL="292608" lvl="1" indent="0">
              <a:buNone/>
            </a:pPr>
            <a:r>
              <a:rPr lang="en-AU" sz="2100" dirty="0" smtClean="0"/>
              <a:t>This subject explores the concept of a business and the ways in which a service and trading business records and reports financial data and information. It also looks at the use of ICT in accounting and the evaluation of a business.</a:t>
            </a:r>
          </a:p>
          <a:p>
            <a:r>
              <a:rPr lang="en-AU" sz="2400" dirty="0" smtClean="0"/>
              <a:t>What are the assessments like?</a:t>
            </a:r>
          </a:p>
          <a:p>
            <a:pPr marL="292608" lvl="1" indent="0">
              <a:buNone/>
            </a:pPr>
            <a:r>
              <a:rPr lang="en-AU" sz="2100" dirty="0" smtClean="0"/>
              <a:t>Reports, Tests, Assignments, Folio, Case studies and ICT projects.</a:t>
            </a:r>
          </a:p>
          <a:p>
            <a:r>
              <a:rPr lang="en-AU" sz="2400" dirty="0" smtClean="0"/>
              <a:t>What equipment would you need?</a:t>
            </a:r>
          </a:p>
          <a:p>
            <a:pPr marL="292608" lvl="1" indent="0">
              <a:buNone/>
            </a:pPr>
            <a:r>
              <a:rPr lang="en-AU" sz="2100" dirty="0" smtClean="0"/>
              <a:t>Textbook, Workbook, </a:t>
            </a:r>
            <a:r>
              <a:rPr lang="en-AU" sz="2100" dirty="0" smtClean="0">
                <a:solidFill>
                  <a:srgbClr val="FF0000"/>
                </a:solidFill>
              </a:rPr>
              <a:t>Exercise book, </a:t>
            </a:r>
            <a:r>
              <a:rPr lang="en-AU" sz="2100" dirty="0" smtClean="0"/>
              <a:t>Netbook, Calculator and Pens.</a:t>
            </a:r>
          </a:p>
          <a:p>
            <a:r>
              <a:rPr lang="en-AU" sz="2400" dirty="0" smtClean="0"/>
              <a:t>What are the career pathways?</a:t>
            </a:r>
          </a:p>
          <a:p>
            <a:pPr marL="292608" lvl="1" indent="0">
              <a:buNone/>
            </a:pPr>
            <a:r>
              <a:rPr lang="en-AU" dirty="0" smtClean="0"/>
              <a:t>Accountant, Banking and other Financial Services, Business Manager, Business Owner, and Event Coordination.</a:t>
            </a:r>
          </a:p>
          <a:p>
            <a:endParaRPr lang="en-AU" dirty="0"/>
          </a:p>
        </p:txBody>
      </p:sp>
    </p:spTree>
    <p:extLst>
      <p:ext uri="{BB962C8B-B14F-4D97-AF65-F5344CB8AC3E}">
        <p14:creationId xmlns:p14="http://schemas.microsoft.com/office/powerpoint/2010/main" val="1183982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33000"/>
          </a:blip>
          <a:stretch>
            <a:fillRect/>
          </a:stretch>
        </p:blipFill>
        <p:spPr>
          <a:xfrm>
            <a:off x="179512" y="4486275"/>
            <a:ext cx="5000625" cy="2371725"/>
          </a:xfrm>
          <a:prstGeom prst="rect">
            <a:avLst/>
          </a:prstGeom>
        </p:spPr>
      </p:pic>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Business Management</a:t>
            </a:r>
            <a:endParaRPr lang="en-AU" sz="3600" dirty="0">
              <a:latin typeface="+mn-lt"/>
            </a:endParaRPr>
          </a:p>
        </p:txBody>
      </p:sp>
      <p:sp>
        <p:nvSpPr>
          <p:cNvPr id="5" name="Content Placeholder 4"/>
          <p:cNvSpPr>
            <a:spLocks noGrp="1"/>
          </p:cNvSpPr>
          <p:nvPr>
            <p:ph idx="1"/>
          </p:nvPr>
        </p:nvSpPr>
        <p:spPr>
          <a:xfrm>
            <a:off x="457200" y="1124744"/>
            <a:ext cx="8229600" cy="5001419"/>
          </a:xfrm>
        </p:spPr>
        <p:txBody>
          <a:bodyPr>
            <a:normAutofit fontScale="92500" lnSpcReduction="20000"/>
          </a:bodyPr>
          <a:lstStyle/>
          <a:p>
            <a:r>
              <a:rPr lang="en-AU" sz="2400" dirty="0" smtClean="0"/>
              <a:t>What is this subject about?</a:t>
            </a:r>
          </a:p>
          <a:p>
            <a:pPr marL="0" indent="0">
              <a:buNone/>
            </a:pPr>
            <a:r>
              <a:rPr lang="en-AU" sz="2400" dirty="0"/>
              <a:t>	</a:t>
            </a:r>
            <a:r>
              <a:rPr lang="en-AU" sz="2200" dirty="0" smtClean="0"/>
              <a:t>Introducing Business</a:t>
            </a:r>
            <a:r>
              <a:rPr lang="en-AU" sz="1900" dirty="0" smtClean="0"/>
              <a:t>, </a:t>
            </a:r>
            <a:r>
              <a:rPr lang="en-AU" sz="2200" dirty="0" smtClean="0"/>
              <a:t>Small </a:t>
            </a:r>
            <a:r>
              <a:rPr lang="en-AU" sz="2200" dirty="0"/>
              <a:t>business decision-making, </a:t>
            </a:r>
            <a:r>
              <a:rPr lang="en-AU" sz="2200" dirty="0" smtClean="0"/>
              <a:t>	planning and </a:t>
            </a:r>
            <a:r>
              <a:rPr lang="en-AU" sz="2200" dirty="0"/>
              <a:t>evaluation</a:t>
            </a:r>
            <a:r>
              <a:rPr lang="en-AU" sz="2200" dirty="0" smtClean="0"/>
              <a:t>’, Day to day operations, 	Communication, Marketing and Public relations in  </a:t>
            </a:r>
          </a:p>
          <a:p>
            <a:pPr marL="0" indent="0">
              <a:buNone/>
            </a:pPr>
            <a:r>
              <a:rPr lang="en-AU" sz="2200" dirty="0"/>
              <a:t>	</a:t>
            </a:r>
            <a:r>
              <a:rPr lang="en-AU" sz="2200" dirty="0" smtClean="0"/>
              <a:t>Business. </a:t>
            </a:r>
          </a:p>
          <a:p>
            <a:r>
              <a:rPr lang="en-AU" sz="2400" dirty="0" smtClean="0"/>
              <a:t>What are the assessments like?</a:t>
            </a:r>
          </a:p>
          <a:p>
            <a:pPr marL="0" indent="0">
              <a:buNone/>
            </a:pPr>
            <a:r>
              <a:rPr lang="en-AU" sz="2400" dirty="0" smtClean="0"/>
              <a:t>	</a:t>
            </a:r>
            <a:r>
              <a:rPr lang="en-AU" sz="2200" dirty="0" smtClean="0"/>
              <a:t>Tests, Assignments and Case Studies</a:t>
            </a:r>
            <a:endParaRPr lang="en-AU" sz="2400" dirty="0" smtClean="0"/>
          </a:p>
          <a:p>
            <a:endParaRPr lang="en-AU" sz="2400" dirty="0" smtClean="0"/>
          </a:p>
          <a:p>
            <a:r>
              <a:rPr lang="en-AU" sz="2400" dirty="0" smtClean="0"/>
              <a:t>What equipment  would you need?</a:t>
            </a:r>
          </a:p>
          <a:p>
            <a:pPr marL="0" indent="0">
              <a:buNone/>
            </a:pPr>
            <a:r>
              <a:rPr lang="en-AU" sz="2400" dirty="0" smtClean="0"/>
              <a:t>	</a:t>
            </a:r>
            <a:r>
              <a:rPr lang="en-AU" sz="2200" dirty="0" smtClean="0"/>
              <a:t>Textbook, Netbook [Internet], Pens </a:t>
            </a:r>
            <a:endParaRPr lang="en-AU" sz="2400" dirty="0" smtClean="0"/>
          </a:p>
          <a:p>
            <a:endParaRPr lang="en-AU" sz="2400" dirty="0" smtClean="0"/>
          </a:p>
          <a:p>
            <a:r>
              <a:rPr lang="en-AU" sz="2400" dirty="0" smtClean="0"/>
              <a:t>What are the career pathways?</a:t>
            </a:r>
          </a:p>
          <a:p>
            <a:pPr marL="0" indent="0">
              <a:buNone/>
            </a:pPr>
            <a:r>
              <a:rPr lang="en-AU" dirty="0" smtClean="0"/>
              <a:t>	</a:t>
            </a:r>
            <a:r>
              <a:rPr lang="en-AU" sz="2200" dirty="0" smtClean="0"/>
              <a:t>Business Management, Event Management, </a:t>
            </a:r>
          </a:p>
          <a:p>
            <a:pPr marL="0" indent="0">
              <a:buNone/>
            </a:pPr>
            <a:r>
              <a:rPr lang="en-AU" sz="2200" dirty="0"/>
              <a:t>	</a:t>
            </a:r>
            <a:r>
              <a:rPr lang="en-AU" sz="2200" dirty="0" smtClean="0"/>
              <a:t>Financial Services, Accounting, Running your own business.</a:t>
            </a:r>
          </a:p>
          <a:p>
            <a:endParaRPr lang="en-AU" dirty="0"/>
          </a:p>
        </p:txBody>
      </p:sp>
    </p:spTree>
    <p:extLst>
      <p:ext uri="{BB962C8B-B14F-4D97-AF65-F5344CB8AC3E}">
        <p14:creationId xmlns:p14="http://schemas.microsoft.com/office/powerpoint/2010/main" val="1185862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omic Sans MS" pitchFamily="66" charset="0"/>
              </a:rPr>
              <a:t>Discovery Day</a:t>
            </a:r>
            <a:endParaRPr lang="en-AU" dirty="0">
              <a:latin typeface="Comic Sans MS" pitchFamily="66" charset="0"/>
            </a:endParaRPr>
          </a:p>
        </p:txBody>
      </p:sp>
      <p:sp>
        <p:nvSpPr>
          <p:cNvPr id="3" name="Content Placeholder 2"/>
          <p:cNvSpPr>
            <a:spLocks noGrp="1"/>
          </p:cNvSpPr>
          <p:nvPr>
            <p:ph idx="1"/>
          </p:nvPr>
        </p:nvSpPr>
        <p:spPr>
          <a:xfrm>
            <a:off x="457200" y="1772816"/>
            <a:ext cx="7571184" cy="4464496"/>
          </a:xfrm>
        </p:spPr>
        <p:txBody>
          <a:bodyPr/>
          <a:lstStyle/>
          <a:p>
            <a:r>
              <a:rPr lang="en-AU" dirty="0" smtClean="0"/>
              <a:t>Wednesday 2</a:t>
            </a:r>
            <a:r>
              <a:rPr lang="en-AU" baseline="30000" dirty="0" smtClean="0"/>
              <a:t>nd</a:t>
            </a:r>
            <a:r>
              <a:rPr lang="en-AU" dirty="0" smtClean="0"/>
              <a:t> August</a:t>
            </a:r>
          </a:p>
          <a:p>
            <a:r>
              <a:rPr lang="en-AU" dirty="0" smtClean="0"/>
              <a:t>Transition into senior school</a:t>
            </a:r>
          </a:p>
          <a:p>
            <a:r>
              <a:rPr lang="en-AU" dirty="0" smtClean="0"/>
              <a:t>All year 10 students will have a 20 minute interview</a:t>
            </a:r>
          </a:p>
          <a:p>
            <a:r>
              <a:rPr lang="en-AU" dirty="0" smtClean="0"/>
              <a:t>Passport booklet must be completed before you attend your interview</a:t>
            </a:r>
          </a:p>
          <a:p>
            <a:pPr>
              <a:buNone/>
            </a:pPr>
            <a:endParaRPr lang="en-AU" dirty="0">
              <a:latin typeface="Comic Sans MS" pitchFamily="66" charset="0"/>
            </a:endParaRPr>
          </a:p>
        </p:txBody>
      </p:sp>
    </p:spTree>
    <p:extLst>
      <p:ext uri="{BB962C8B-B14F-4D97-AF65-F5344CB8AC3E}">
        <p14:creationId xmlns:p14="http://schemas.microsoft.com/office/powerpoint/2010/main" val="2488298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615114"/>
            <a:ext cx="4211960" cy="2254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History – 20</a:t>
            </a:r>
            <a:r>
              <a:rPr lang="en-AU" sz="3600" baseline="30000" dirty="0" smtClean="0">
                <a:latin typeface="+mn-lt"/>
              </a:rPr>
              <a:t>th</a:t>
            </a:r>
            <a:r>
              <a:rPr lang="en-AU" sz="3600" dirty="0" smtClean="0">
                <a:latin typeface="+mn-lt"/>
              </a:rPr>
              <a:t> Century</a:t>
            </a:r>
            <a:endParaRPr lang="en-AU" sz="3600" dirty="0">
              <a:latin typeface="+mn-lt"/>
            </a:endParaRPr>
          </a:p>
        </p:txBody>
      </p:sp>
      <p:sp>
        <p:nvSpPr>
          <p:cNvPr id="5" name="Content Placeholder 4"/>
          <p:cNvSpPr>
            <a:spLocks noGrp="1"/>
          </p:cNvSpPr>
          <p:nvPr>
            <p:ph idx="1"/>
          </p:nvPr>
        </p:nvSpPr>
        <p:spPr>
          <a:xfrm>
            <a:off x="457200" y="1124744"/>
            <a:ext cx="7715200" cy="5328592"/>
          </a:xfrm>
        </p:spPr>
        <p:txBody>
          <a:bodyPr>
            <a:normAutofit lnSpcReduction="10000"/>
          </a:bodyPr>
          <a:lstStyle/>
          <a:p>
            <a:r>
              <a:rPr lang="en-AU" sz="2400" b="1" dirty="0" smtClean="0"/>
              <a:t>What is this subject about</a:t>
            </a:r>
            <a:r>
              <a:rPr lang="en-AU" sz="2400" dirty="0" smtClean="0"/>
              <a:t>?</a:t>
            </a:r>
          </a:p>
          <a:p>
            <a:pPr marL="0" indent="0">
              <a:buNone/>
            </a:pPr>
            <a:r>
              <a:rPr lang="en-AU" sz="2000" dirty="0" smtClean="0"/>
              <a:t>Topics covered: Interwar period between WW1 &amp; WW2, The Rise of Hitler, The Cold War, US Civil Rights Movement and the Apartheid.</a:t>
            </a:r>
          </a:p>
          <a:p>
            <a:pPr marL="0" indent="0">
              <a:buNone/>
            </a:pPr>
            <a:endParaRPr lang="en-AU" sz="2000" dirty="0" smtClean="0"/>
          </a:p>
          <a:p>
            <a:r>
              <a:rPr lang="en-AU" sz="2400" b="1" dirty="0" smtClean="0"/>
              <a:t>What are the assessments like?</a:t>
            </a:r>
          </a:p>
          <a:p>
            <a:pPr marL="0" indent="0">
              <a:buNone/>
            </a:pPr>
            <a:r>
              <a:rPr lang="en-AU" sz="2000" dirty="0" smtClean="0"/>
              <a:t>Document Analysis, Research Assessment, Essay, Interpretation Analysis. </a:t>
            </a:r>
          </a:p>
          <a:p>
            <a:pPr marL="0" indent="0">
              <a:buNone/>
            </a:pPr>
            <a:endParaRPr lang="en-AU" sz="2000" dirty="0" smtClean="0"/>
          </a:p>
          <a:p>
            <a:r>
              <a:rPr lang="en-AU" sz="2400" b="1" dirty="0" smtClean="0"/>
              <a:t>What equipment would you need?</a:t>
            </a:r>
          </a:p>
          <a:p>
            <a:pPr marL="0" indent="0">
              <a:buNone/>
            </a:pPr>
            <a:r>
              <a:rPr lang="en-AU" sz="2000" dirty="0" smtClean="0"/>
              <a:t>Textbook, exercise book, display folder</a:t>
            </a:r>
          </a:p>
          <a:p>
            <a:pPr marL="0" indent="0">
              <a:buNone/>
            </a:pPr>
            <a:endParaRPr lang="en-AU" sz="2000" dirty="0" smtClean="0"/>
          </a:p>
          <a:p>
            <a:r>
              <a:rPr lang="en-AU" sz="2400" b="1" dirty="0" smtClean="0"/>
              <a:t>What are the career pathways?</a:t>
            </a:r>
          </a:p>
          <a:p>
            <a:pPr marL="0" indent="0">
              <a:buNone/>
            </a:pPr>
            <a:r>
              <a:rPr lang="en-AU" sz="2000" dirty="0" smtClean="0"/>
              <a:t>Historian, Teacher, Museum Curator, </a:t>
            </a:r>
          </a:p>
          <a:p>
            <a:pPr marL="0" indent="0">
              <a:buNone/>
            </a:pPr>
            <a:r>
              <a:rPr lang="en-AU" sz="2000" dirty="0" smtClean="0"/>
              <a:t>Travel Advisor, Journalism.</a:t>
            </a:r>
          </a:p>
          <a:p>
            <a:endParaRPr lang="en-AU" dirty="0" smtClean="0"/>
          </a:p>
          <a:p>
            <a:endParaRPr lang="en-AU" dirty="0"/>
          </a:p>
        </p:txBody>
      </p:sp>
    </p:spTree>
    <p:extLst>
      <p:ext uri="{BB962C8B-B14F-4D97-AF65-F5344CB8AC3E}">
        <p14:creationId xmlns:p14="http://schemas.microsoft.com/office/powerpoint/2010/main" val="343827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Legal Studies</a:t>
            </a:r>
            <a:endParaRPr lang="en-AU" sz="3600" dirty="0">
              <a:latin typeface="+mn-lt"/>
            </a:endParaRPr>
          </a:p>
        </p:txBody>
      </p:sp>
      <p:sp>
        <p:nvSpPr>
          <p:cNvPr id="5" name="Content Placeholder 4"/>
          <p:cNvSpPr>
            <a:spLocks noGrp="1"/>
          </p:cNvSpPr>
          <p:nvPr>
            <p:ph idx="1"/>
          </p:nvPr>
        </p:nvSpPr>
        <p:spPr>
          <a:xfrm>
            <a:off x="457200" y="1124744"/>
            <a:ext cx="8229600" cy="5472608"/>
          </a:xfrm>
        </p:spPr>
        <p:txBody>
          <a:bodyPr>
            <a:normAutofit lnSpcReduction="10000"/>
          </a:bodyPr>
          <a:lstStyle/>
          <a:p>
            <a:endParaRPr lang="en-AU" sz="2400" dirty="0" smtClean="0"/>
          </a:p>
          <a:p>
            <a:endParaRPr lang="en-AU" sz="2400" dirty="0" smtClean="0"/>
          </a:p>
          <a:p>
            <a:endParaRPr lang="en-AU" sz="2400" dirty="0"/>
          </a:p>
          <a:p>
            <a:r>
              <a:rPr lang="en-AU" sz="2400" dirty="0" smtClean="0"/>
              <a:t>What is this subject about?</a:t>
            </a:r>
          </a:p>
          <a:p>
            <a:pPr marL="292608" lvl="1" indent="0">
              <a:buNone/>
            </a:pPr>
            <a:r>
              <a:rPr lang="en-AU" sz="2100" dirty="0" smtClean="0"/>
              <a:t>Legal Studies studies the Australian Legal System, criminal law within society and the proceedings, civil law and issues within it.</a:t>
            </a:r>
          </a:p>
          <a:p>
            <a:r>
              <a:rPr lang="en-AU" sz="2400" dirty="0" smtClean="0"/>
              <a:t>What are the assessments like?</a:t>
            </a:r>
          </a:p>
          <a:p>
            <a:pPr marL="292608" lvl="1" indent="0">
              <a:buNone/>
            </a:pPr>
            <a:r>
              <a:rPr lang="en-AU" sz="2100" dirty="0" smtClean="0"/>
              <a:t>Reports, Tests, Folios and Case Studies</a:t>
            </a:r>
          </a:p>
          <a:p>
            <a:r>
              <a:rPr lang="en-AU" sz="2400" dirty="0" smtClean="0"/>
              <a:t>What equipment  would you need?</a:t>
            </a:r>
          </a:p>
          <a:p>
            <a:pPr marL="292608" lvl="1" indent="0">
              <a:buNone/>
            </a:pPr>
            <a:r>
              <a:rPr lang="en-AU" sz="2100" dirty="0" smtClean="0"/>
              <a:t>Textbook, Netbook and pens</a:t>
            </a:r>
          </a:p>
          <a:p>
            <a:r>
              <a:rPr lang="en-AU" sz="2400" dirty="0" smtClean="0"/>
              <a:t>What are the career pathways?</a:t>
            </a:r>
          </a:p>
          <a:p>
            <a:pPr marL="292608" lvl="1" indent="0">
              <a:buNone/>
            </a:pPr>
            <a:r>
              <a:rPr lang="en-AU" dirty="0" smtClean="0"/>
              <a:t>Solicitor, legal personnel, legal administration, police officer and Protective Service Officer (PSOs).</a:t>
            </a:r>
          </a:p>
          <a:p>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282"/>
            <a:ext cx="4165450" cy="2144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233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2856"/>
            <a:ext cx="7772400" cy="2234679"/>
          </a:xfrm>
        </p:spPr>
        <p:txBody>
          <a:bodyPr>
            <a:noAutofit/>
          </a:bodyPr>
          <a:lstStyle/>
          <a:p>
            <a:r>
              <a:rPr lang="en-AU" sz="6000" b="1" dirty="0" smtClean="0"/>
              <a:t/>
            </a:r>
            <a:br>
              <a:rPr lang="en-AU" sz="6000" b="1" dirty="0" smtClean="0"/>
            </a:br>
            <a:r>
              <a:rPr lang="en-AU" sz="6000" b="1" dirty="0" smtClean="0"/>
              <a:t>Maths Subject selection</a:t>
            </a:r>
            <a:br>
              <a:rPr lang="en-AU" sz="6000" b="1" dirty="0" smtClean="0"/>
            </a:br>
            <a:r>
              <a:rPr lang="en-AU" sz="3200" b="1" dirty="0" smtClean="0"/>
              <a:t>for Year 11, </a:t>
            </a:r>
            <a:br>
              <a:rPr lang="en-AU" sz="3200" b="1" dirty="0" smtClean="0"/>
            </a:br>
            <a:r>
              <a:rPr lang="en-AU" sz="3200" b="1" dirty="0" smtClean="0"/>
              <a:t>2018</a:t>
            </a:r>
            <a:endParaRPr lang="en-AU" sz="3200" b="1" dirty="0"/>
          </a:p>
        </p:txBody>
      </p:sp>
    </p:spTree>
    <p:extLst>
      <p:ext uri="{BB962C8B-B14F-4D97-AF65-F5344CB8AC3E}">
        <p14:creationId xmlns:p14="http://schemas.microsoft.com/office/powerpoint/2010/main" val="1025759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26" y="908720"/>
            <a:ext cx="8229600" cy="1872208"/>
          </a:xfrm>
        </p:spPr>
        <p:txBody>
          <a:bodyPr>
            <a:noAutofit/>
          </a:bodyPr>
          <a:lstStyle/>
          <a:p>
            <a:r>
              <a:rPr lang="en-AU" sz="8000" dirty="0" smtClean="0"/>
              <a:t>Maths courses</a:t>
            </a:r>
            <a:endParaRPr lang="en-AU" sz="8000" dirty="0"/>
          </a:p>
        </p:txBody>
      </p:sp>
      <p:sp>
        <p:nvSpPr>
          <p:cNvPr id="3" name="Content Placeholder 2"/>
          <p:cNvSpPr>
            <a:spLocks noGrp="1"/>
          </p:cNvSpPr>
          <p:nvPr>
            <p:ph idx="1"/>
          </p:nvPr>
        </p:nvSpPr>
        <p:spPr>
          <a:xfrm>
            <a:off x="483526" y="3246650"/>
            <a:ext cx="8229600" cy="2409131"/>
          </a:xfrm>
        </p:spPr>
        <p:txBody>
          <a:bodyPr>
            <a:normAutofit fontScale="92500" lnSpcReduction="20000"/>
          </a:bodyPr>
          <a:lstStyle/>
          <a:p>
            <a:r>
              <a:rPr lang="en-AU" sz="3200" dirty="0" smtClean="0">
                <a:latin typeface="Comic Sans MS" pitchFamily="66" charset="0"/>
              </a:rPr>
              <a:t>Foundation</a:t>
            </a:r>
          </a:p>
          <a:p>
            <a:r>
              <a:rPr lang="en-AU" sz="3200" dirty="0" smtClean="0">
                <a:latin typeface="Comic Sans MS" pitchFamily="66" charset="0"/>
              </a:rPr>
              <a:t>General Maths </a:t>
            </a:r>
          </a:p>
          <a:p>
            <a:r>
              <a:rPr lang="en-AU" sz="3200" dirty="0" smtClean="0">
                <a:latin typeface="Comic Sans MS" pitchFamily="66" charset="0"/>
              </a:rPr>
              <a:t>Maths Methods</a:t>
            </a:r>
          </a:p>
          <a:p>
            <a:r>
              <a:rPr lang="en-AU" sz="3200" dirty="0" smtClean="0">
                <a:latin typeface="Comic Sans MS" pitchFamily="66" charset="0"/>
              </a:rPr>
              <a:t>Specialist Maths</a:t>
            </a:r>
          </a:p>
          <a:p>
            <a:r>
              <a:rPr lang="en-AU" sz="3200" dirty="0" smtClean="0">
                <a:latin typeface="Comic Sans MS" pitchFamily="66" charset="0"/>
              </a:rPr>
              <a:t>Further Maths</a:t>
            </a:r>
          </a:p>
          <a:p>
            <a:endParaRPr lang="en-AU" dirty="0" smtClean="0">
              <a:latin typeface="Comic Sans MS" pitchFamily="66" charset="0"/>
            </a:endParaRPr>
          </a:p>
        </p:txBody>
      </p:sp>
      <p:pic>
        <p:nvPicPr>
          <p:cNvPr id="4" name="Picture 3"/>
          <p:cNvPicPr>
            <a:picLocks noChangeAspect="1"/>
          </p:cNvPicPr>
          <p:nvPr/>
        </p:nvPicPr>
        <p:blipFill>
          <a:blip r:embed="rId2">
            <a:duotone>
              <a:schemeClr val="accent6">
                <a:shade val="45000"/>
                <a:satMod val="135000"/>
              </a:schemeClr>
              <a:prstClr val="white"/>
            </a:duotone>
          </a:blip>
          <a:stretch>
            <a:fillRect/>
          </a:stretch>
        </p:blipFill>
        <p:spPr>
          <a:xfrm>
            <a:off x="5580112" y="3212976"/>
            <a:ext cx="2583376" cy="2571996"/>
          </a:xfrm>
          <a:prstGeom prst="rect">
            <a:avLst/>
          </a:prstGeom>
        </p:spPr>
      </p:pic>
    </p:spTree>
    <p:extLst>
      <p:ext uri="{BB962C8B-B14F-4D97-AF65-F5344CB8AC3E}">
        <p14:creationId xmlns:p14="http://schemas.microsoft.com/office/powerpoint/2010/main" val="1984235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973"/>
            <a:ext cx="8352928" cy="5318379"/>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AU" sz="2000" dirty="0">
                <a:solidFill>
                  <a:prstClr val="black"/>
                </a:solidFill>
                <a:latin typeface="Calibri" panose="020F0502020204030204" pitchFamily="34" charset="0"/>
                <a:ea typeface="Calibri" panose="020F0502020204030204" pitchFamily="34" charset="0"/>
                <a:cs typeface="Univers-Light"/>
              </a:rPr>
              <a:t>Maths selection will be assisted with recommendations from the Maths Leader and your Maths teacher.</a:t>
            </a:r>
            <a:r>
              <a:rPr lang="en-A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AU" sz="2000" dirty="0">
                <a:solidFill>
                  <a:prstClr val="black"/>
                </a:solidFill>
                <a:latin typeface="Calibri" panose="020F0502020204030204" pitchFamily="34" charset="0"/>
                <a:ea typeface="Calibri" panose="020F0502020204030204" pitchFamily="34" charset="0"/>
                <a:cs typeface="Univers-Light"/>
              </a:rPr>
              <a:t>Unit 1 Maths subject choices are limited by successful completion of </a:t>
            </a:r>
            <a:r>
              <a:rPr lang="en-AU" sz="2000" dirty="0" smtClean="0">
                <a:solidFill>
                  <a:prstClr val="black"/>
                </a:solidFill>
                <a:latin typeface="Calibri" panose="020F0502020204030204" pitchFamily="34" charset="0"/>
                <a:ea typeface="Calibri" panose="020F0502020204030204" pitchFamily="34" charset="0"/>
                <a:cs typeface="Univers-Light"/>
              </a:rPr>
              <a:t>Maths </a:t>
            </a:r>
            <a:r>
              <a:rPr lang="en-AU" sz="2000" dirty="0">
                <a:solidFill>
                  <a:prstClr val="black"/>
                </a:solidFill>
                <a:latin typeface="Calibri" panose="020F0502020204030204" pitchFamily="34" charset="0"/>
                <a:ea typeface="Calibri" panose="020F0502020204030204" pitchFamily="34" charset="0"/>
                <a:cs typeface="Univers-Light"/>
              </a:rPr>
              <a:t>at Year 10</a:t>
            </a:r>
            <a:r>
              <a:rPr lang="en-A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AU" sz="2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A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AU" sz="2000" dirty="0">
                <a:solidFill>
                  <a:prstClr val="black"/>
                </a:solidFill>
                <a:latin typeface="Calibri" panose="020F0502020204030204" pitchFamily="34" charset="0"/>
                <a:ea typeface="Calibri" panose="020F0502020204030204" pitchFamily="34" charset="0"/>
                <a:cs typeface="Univers-Light"/>
              </a:rPr>
              <a:t>Unit 1 and 2 Specialist Maths can only be undertaken with Maths Methods, it is not a standalone subject. </a:t>
            </a:r>
            <a:endParaRPr lang="en-AU" sz="2000" dirty="0" smtClean="0">
              <a:solidFill>
                <a:prstClr val="black"/>
              </a:solidFill>
              <a:latin typeface="Calibri" panose="020F0502020204030204" pitchFamily="34" charset="0"/>
              <a:ea typeface="Calibri" panose="020F0502020204030204" pitchFamily="34" charset="0"/>
              <a:cs typeface="Univers-Light"/>
            </a:endParaRPr>
          </a:p>
          <a:p>
            <a:pPr marL="342900" indent="-342900">
              <a:lnSpc>
                <a:spcPct val="107000"/>
              </a:lnSpc>
              <a:spcAft>
                <a:spcPts val="800"/>
              </a:spcAft>
              <a:buFont typeface="Arial" panose="020B0604020202020204" pitchFamily="34" charset="0"/>
              <a:buChar char="•"/>
            </a:pPr>
            <a:endParaRPr lang="en-AU" sz="2000" dirty="0">
              <a:solidFill>
                <a:prstClr val="black"/>
              </a:solidFill>
              <a:latin typeface="Calibri" panose="020F0502020204030204" pitchFamily="34" charset="0"/>
              <a:ea typeface="Calibri" panose="020F0502020204030204" pitchFamily="34" charset="0"/>
              <a:cs typeface="Univers-Light"/>
            </a:endParaRPr>
          </a:p>
          <a:p>
            <a:pPr marL="342900" indent="-342900">
              <a:lnSpc>
                <a:spcPct val="107000"/>
              </a:lnSpc>
              <a:spcAft>
                <a:spcPts val="800"/>
              </a:spcAft>
              <a:buFont typeface="Arial" panose="020B0604020202020204" pitchFamily="34" charset="0"/>
              <a:buChar char="•"/>
            </a:pPr>
            <a:r>
              <a:rPr lang="en-AU" sz="2000" dirty="0" smtClean="0">
                <a:solidFill>
                  <a:prstClr val="black"/>
                </a:solidFill>
                <a:latin typeface="Calibri" panose="020F0502020204030204" pitchFamily="34" charset="0"/>
                <a:ea typeface="Calibri" panose="020F0502020204030204" pitchFamily="34" charset="0"/>
                <a:cs typeface="Univers-Light"/>
              </a:rPr>
              <a:t>If </a:t>
            </a:r>
            <a:r>
              <a:rPr lang="en-AU" sz="2000" dirty="0">
                <a:solidFill>
                  <a:prstClr val="black"/>
                </a:solidFill>
                <a:latin typeface="Calibri" panose="020F0502020204030204" pitchFamily="34" charset="0"/>
                <a:ea typeface="Calibri" panose="020F0502020204030204" pitchFamily="34" charset="0"/>
                <a:cs typeface="Univers-Light"/>
              </a:rPr>
              <a:t>recommended for Unit 1 and 2 Methods, students will also be encouraged to undertake Unit 1 and 2 General Mathematics</a:t>
            </a:r>
            <a:r>
              <a:rPr lang="en-AU" sz="2000" dirty="0" smtClean="0">
                <a:solidFill>
                  <a:prstClr val="black"/>
                </a:solidFill>
                <a:latin typeface="Calibri" panose="020F0502020204030204" pitchFamily="34" charset="0"/>
                <a:ea typeface="Calibri" panose="020F0502020204030204" pitchFamily="34" charset="0"/>
                <a:cs typeface="Univers-Light"/>
              </a:rPr>
              <a:t>.</a:t>
            </a:r>
          </a:p>
          <a:p>
            <a:pPr marL="342900" indent="-342900">
              <a:lnSpc>
                <a:spcPct val="107000"/>
              </a:lnSpc>
              <a:spcAft>
                <a:spcPts val="800"/>
              </a:spcAft>
              <a:buFont typeface="Arial" panose="020B0604020202020204" pitchFamily="34" charset="0"/>
              <a:buChar char="•"/>
            </a:pPr>
            <a:endParaRPr lang="en-A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AU" sz="2000" dirty="0">
                <a:solidFill>
                  <a:prstClr val="black"/>
                </a:solidFill>
                <a:latin typeface="Calibri" panose="020F0502020204030204" pitchFamily="34" charset="0"/>
                <a:ea typeface="Calibri" panose="020F0502020204030204" pitchFamily="34" charset="0"/>
                <a:cs typeface="Univers-Light"/>
              </a:rPr>
              <a:t>Year 10 Pre Methods students can select either Unit 1 and 2 Specialist Maths and Maths Methods or Further Mathematics Unit 3 and 4 and Unit 1 and 2 Maths Methods. These students have completed Unit 1 and 2 General maths course in Year 10.</a:t>
            </a:r>
            <a:endParaRPr lang="en-A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621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3528" y="286605"/>
            <a:ext cx="8043232" cy="910148"/>
          </a:xfrm>
        </p:spPr>
        <p:txBody>
          <a:bodyPr>
            <a:normAutofit/>
          </a:bodyPr>
          <a:lstStyle/>
          <a:p>
            <a:r>
              <a:rPr lang="en-AU" dirty="0" smtClean="0"/>
              <a:t>Subject Recommendation Form</a:t>
            </a:r>
            <a:endParaRPr lang="en-AU" dirty="0"/>
          </a:p>
        </p:txBody>
      </p:sp>
      <p:pic>
        <p:nvPicPr>
          <p:cNvPr id="11" name="Picture 10"/>
          <p:cNvPicPr>
            <a:picLocks noChangeAspect="1"/>
          </p:cNvPicPr>
          <p:nvPr/>
        </p:nvPicPr>
        <p:blipFill>
          <a:blip r:embed="rId2"/>
          <a:stretch>
            <a:fillRect/>
          </a:stretch>
        </p:blipFill>
        <p:spPr>
          <a:xfrm>
            <a:off x="11400" y="1412776"/>
            <a:ext cx="9143550" cy="4449861"/>
          </a:xfrm>
          <a:prstGeom prst="rect">
            <a:avLst/>
          </a:prstGeom>
        </p:spPr>
      </p:pic>
    </p:spTree>
    <p:extLst>
      <p:ext uri="{BB962C8B-B14F-4D97-AF65-F5344CB8AC3E}">
        <p14:creationId xmlns:p14="http://schemas.microsoft.com/office/powerpoint/2010/main" val="672255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5"/>
            <a:ext cx="7543800" cy="1054164"/>
          </a:xfrm>
        </p:spPr>
        <p:txBody>
          <a:bodyPr/>
          <a:lstStyle/>
          <a:p>
            <a:pPr algn="ctr"/>
            <a:r>
              <a:rPr lang="en-AU" dirty="0" smtClean="0"/>
              <a:t>Test Average Calculations</a:t>
            </a:r>
            <a:endParaRPr lang="en-AU" dirty="0"/>
          </a:p>
        </p:txBody>
      </p:sp>
      <p:pic>
        <p:nvPicPr>
          <p:cNvPr id="2" name="Picture 1"/>
          <p:cNvPicPr>
            <a:picLocks noChangeAspect="1"/>
          </p:cNvPicPr>
          <p:nvPr/>
        </p:nvPicPr>
        <p:blipFill>
          <a:blip r:embed="rId2"/>
          <a:stretch>
            <a:fillRect/>
          </a:stretch>
        </p:blipFill>
        <p:spPr>
          <a:xfrm>
            <a:off x="854132" y="1988840"/>
            <a:ext cx="7649375" cy="3600400"/>
          </a:xfrm>
          <a:prstGeom prst="rect">
            <a:avLst/>
          </a:prstGeom>
        </p:spPr>
      </p:pic>
    </p:spTree>
    <p:extLst>
      <p:ext uri="{BB962C8B-B14F-4D97-AF65-F5344CB8AC3E}">
        <p14:creationId xmlns:p14="http://schemas.microsoft.com/office/powerpoint/2010/main" val="2120452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931224" cy="2218258"/>
          </a:xfrm>
        </p:spPr>
        <p:txBody>
          <a:bodyPr>
            <a:normAutofit/>
          </a:bodyPr>
          <a:lstStyle/>
          <a:p>
            <a:r>
              <a:rPr lang="en-AU" sz="2800" b="0" dirty="0" err="1" smtClean="0"/>
              <a:t>Ti-nspire</a:t>
            </a:r>
            <a:r>
              <a:rPr lang="en-AU" sz="2800" b="0" dirty="0" smtClean="0"/>
              <a:t> CX CAS Calculator is compulsory for all VCE Maths subjects </a:t>
            </a:r>
            <a:br>
              <a:rPr lang="en-AU" sz="2800" b="0" dirty="0" smtClean="0"/>
            </a:br>
            <a:r>
              <a:rPr lang="en-AU" sz="2800" b="0" dirty="0" smtClean="0"/>
              <a:t/>
            </a:r>
            <a:br>
              <a:rPr lang="en-AU" sz="2800" b="0" dirty="0" smtClean="0"/>
            </a:br>
            <a:r>
              <a:rPr lang="en-AU" sz="2800" dirty="0" smtClean="0"/>
              <a:t>(except Foundation Maths)</a:t>
            </a:r>
            <a:endParaRPr lang="en-AU" sz="2800" dirty="0"/>
          </a:p>
        </p:txBody>
      </p:sp>
      <p:pic>
        <p:nvPicPr>
          <p:cNvPr id="4" name="Content Placeholder 3" descr="Texas Instruments TI-NSPIRE CX CAS Graphing Calculator">
            <a:hlinkClick r:id="rId2"/>
          </p:cNvPr>
          <p:cNvPicPr>
            <a:picLocks noGrp="1"/>
          </p:cNvPicPr>
          <p:nvPr>
            <p:ph idx="1"/>
          </p:nvPr>
        </p:nvPicPr>
        <p:blipFill>
          <a:blip r:embed="rId3" cstate="print"/>
          <a:srcRect/>
          <a:stretch>
            <a:fillRect/>
          </a:stretch>
        </p:blipFill>
        <p:spPr bwMode="auto">
          <a:xfrm>
            <a:off x="395536" y="2563825"/>
            <a:ext cx="3096344" cy="3714723"/>
          </a:xfrm>
          <a:prstGeom prst="rect">
            <a:avLst/>
          </a:prstGeom>
          <a:noFill/>
          <a:ln w="9525">
            <a:noFill/>
            <a:miter lim="800000"/>
            <a:headEnd/>
            <a:tailEnd/>
          </a:ln>
        </p:spPr>
      </p:pic>
      <p:sp>
        <p:nvSpPr>
          <p:cNvPr id="5" name="TextBox 4"/>
          <p:cNvSpPr txBox="1"/>
          <p:nvPr/>
        </p:nvSpPr>
        <p:spPr>
          <a:xfrm>
            <a:off x="3635896" y="2492896"/>
            <a:ext cx="4968552" cy="3170099"/>
          </a:xfrm>
          <a:prstGeom prst="rect">
            <a:avLst/>
          </a:prstGeom>
          <a:noFill/>
        </p:spPr>
        <p:txBody>
          <a:bodyPr wrap="square" rtlCol="0">
            <a:spAutoFit/>
          </a:bodyPr>
          <a:lstStyle/>
          <a:p>
            <a:r>
              <a:rPr lang="en-AU" sz="2000" dirty="0" smtClean="0">
                <a:solidFill>
                  <a:prstClr val="black"/>
                </a:solidFill>
              </a:rPr>
              <a:t>Retails around $220 to $250</a:t>
            </a:r>
          </a:p>
          <a:p>
            <a:r>
              <a:rPr lang="en-AU" sz="2000" dirty="0" smtClean="0">
                <a:solidFill>
                  <a:prstClr val="black"/>
                </a:solidFill>
              </a:rPr>
              <a:t>Sometimes on special for $210</a:t>
            </a:r>
          </a:p>
          <a:p>
            <a:r>
              <a:rPr lang="en-AU" sz="2000" dirty="0" smtClean="0">
                <a:solidFill>
                  <a:prstClr val="black"/>
                </a:solidFill>
              </a:rPr>
              <a:t>Start saving now; put aside $5-$10 each week</a:t>
            </a:r>
          </a:p>
          <a:p>
            <a:endParaRPr lang="en-AU" sz="2000" dirty="0" smtClean="0">
              <a:solidFill>
                <a:prstClr val="black"/>
              </a:solidFill>
            </a:endParaRPr>
          </a:p>
          <a:p>
            <a:r>
              <a:rPr lang="en-AU" sz="2000" dirty="0" smtClean="0">
                <a:solidFill>
                  <a:prstClr val="black"/>
                </a:solidFill>
              </a:rPr>
              <a:t>Without this calculator you cannot do VCE: </a:t>
            </a:r>
          </a:p>
          <a:p>
            <a:pPr>
              <a:buFont typeface="Arial" pitchFamily="34" charset="0"/>
              <a:buChar char="•"/>
            </a:pPr>
            <a:r>
              <a:rPr lang="en-AU" sz="2000" b="1" dirty="0" smtClean="0">
                <a:solidFill>
                  <a:prstClr val="black"/>
                </a:solidFill>
              </a:rPr>
              <a:t>General Maths,</a:t>
            </a:r>
          </a:p>
          <a:p>
            <a:pPr>
              <a:buFont typeface="Arial" pitchFamily="34" charset="0"/>
              <a:buChar char="•"/>
            </a:pPr>
            <a:r>
              <a:rPr lang="en-AU" sz="2000" b="1" dirty="0" smtClean="0">
                <a:solidFill>
                  <a:prstClr val="black"/>
                </a:solidFill>
              </a:rPr>
              <a:t>Maths Methods, or</a:t>
            </a:r>
          </a:p>
          <a:p>
            <a:pPr>
              <a:buFont typeface="Arial" pitchFamily="34" charset="0"/>
              <a:buChar char="•"/>
            </a:pPr>
            <a:r>
              <a:rPr lang="en-AU" sz="2000" b="1" dirty="0" smtClean="0">
                <a:solidFill>
                  <a:prstClr val="black"/>
                </a:solidFill>
              </a:rPr>
              <a:t>Specialist Maths</a:t>
            </a:r>
          </a:p>
          <a:p>
            <a:pPr>
              <a:buFont typeface="Arial" pitchFamily="34" charset="0"/>
              <a:buChar char="•"/>
            </a:pPr>
            <a:endParaRPr lang="en-AU" sz="2000" dirty="0" smtClean="0">
              <a:solidFill>
                <a:prstClr val="black"/>
              </a:solidFill>
            </a:endParaRPr>
          </a:p>
          <a:p>
            <a:pPr>
              <a:buFont typeface="Arial" pitchFamily="34" charset="0"/>
              <a:buChar char="•"/>
            </a:pPr>
            <a:r>
              <a:rPr lang="en-AU" sz="2000" dirty="0" smtClean="0">
                <a:solidFill>
                  <a:prstClr val="black"/>
                </a:solidFill>
              </a:rPr>
              <a:t>This is a VCAA requirement </a:t>
            </a:r>
            <a:endParaRPr lang="en-AU" sz="2000" dirty="0">
              <a:solidFill>
                <a:prstClr val="black"/>
              </a:solidFill>
            </a:endParaRPr>
          </a:p>
        </p:txBody>
      </p:sp>
    </p:spTree>
    <p:extLst>
      <p:ext uri="{BB962C8B-B14F-4D97-AF65-F5344CB8AC3E}">
        <p14:creationId xmlns:p14="http://schemas.microsoft.com/office/powerpoint/2010/main" val="1465612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Unit 1/2 Foundation Maths</a:t>
            </a:r>
            <a:endParaRPr lang="en-AU" sz="3600" dirty="0">
              <a:latin typeface="+mn-lt"/>
            </a:endParaRPr>
          </a:p>
        </p:txBody>
      </p:sp>
      <p:sp>
        <p:nvSpPr>
          <p:cNvPr id="5" name="Content Placeholder 4"/>
          <p:cNvSpPr>
            <a:spLocks noGrp="1"/>
          </p:cNvSpPr>
          <p:nvPr>
            <p:ph idx="1"/>
          </p:nvPr>
        </p:nvSpPr>
        <p:spPr>
          <a:xfrm>
            <a:off x="457200" y="1124744"/>
            <a:ext cx="7643192" cy="5400600"/>
          </a:xfrm>
        </p:spPr>
        <p:txBody>
          <a:bodyPr>
            <a:normAutofit fontScale="55000" lnSpcReduction="20000"/>
          </a:bodyPr>
          <a:lstStyle/>
          <a:p>
            <a:pPr marL="0" indent="0">
              <a:buNone/>
            </a:pPr>
            <a:r>
              <a:rPr lang="en-AU" sz="2400" dirty="0" smtClean="0"/>
              <a:t>What is this subject about?</a:t>
            </a:r>
          </a:p>
          <a:p>
            <a:pPr marL="0" indent="0">
              <a:buNone/>
            </a:pPr>
            <a:r>
              <a:rPr lang="en-AU" sz="2100" b="1" dirty="0">
                <a:solidFill>
                  <a:schemeClr val="bg2">
                    <a:lumMod val="50000"/>
                  </a:schemeClr>
                </a:solidFill>
              </a:rPr>
              <a:t>D</a:t>
            </a:r>
            <a:r>
              <a:rPr lang="en-AU" sz="2100" b="1" dirty="0" smtClean="0">
                <a:solidFill>
                  <a:schemeClr val="bg2">
                    <a:lumMod val="50000"/>
                  </a:schemeClr>
                </a:solidFill>
              </a:rPr>
              <a:t>esigned </a:t>
            </a:r>
            <a:r>
              <a:rPr lang="en-AU" sz="2100" b="1" dirty="0">
                <a:solidFill>
                  <a:schemeClr val="bg2">
                    <a:lumMod val="50000"/>
                  </a:schemeClr>
                </a:solidFill>
              </a:rPr>
              <a:t>to promote students’ awareness of the importance of mathematics in everyday life. </a:t>
            </a:r>
          </a:p>
          <a:p>
            <a:pPr marL="0" indent="0">
              <a:buNone/>
            </a:pPr>
            <a:endParaRPr lang="en-AU" sz="2100" b="1" dirty="0" smtClean="0">
              <a:solidFill>
                <a:schemeClr val="bg2">
                  <a:lumMod val="50000"/>
                </a:schemeClr>
              </a:solidFill>
            </a:endParaRPr>
          </a:p>
          <a:p>
            <a:pPr marL="0" indent="0">
              <a:buNone/>
            </a:pPr>
            <a:r>
              <a:rPr lang="en-AU" sz="2100" b="1" dirty="0" smtClean="0">
                <a:solidFill>
                  <a:schemeClr val="bg2">
                    <a:lumMod val="50000"/>
                  </a:schemeClr>
                </a:solidFill>
              </a:rPr>
              <a:t>Topics </a:t>
            </a:r>
            <a:r>
              <a:rPr lang="en-AU" sz="2100" b="1" dirty="0">
                <a:solidFill>
                  <a:schemeClr val="bg2">
                    <a:lumMod val="50000"/>
                  </a:schemeClr>
                </a:solidFill>
              </a:rPr>
              <a:t>studied:</a:t>
            </a:r>
          </a:p>
          <a:p>
            <a:pPr marL="0" indent="0">
              <a:buNone/>
            </a:pPr>
            <a:r>
              <a:rPr lang="en-AU" sz="1800" dirty="0" smtClean="0">
                <a:solidFill>
                  <a:srgbClr val="FF0000"/>
                </a:solidFill>
              </a:rPr>
              <a:t>    Space</a:t>
            </a:r>
            <a:r>
              <a:rPr lang="en-AU" sz="1800" dirty="0">
                <a:solidFill>
                  <a:srgbClr val="FF0000"/>
                </a:solidFill>
              </a:rPr>
              <a:t>, shape and design </a:t>
            </a:r>
            <a:r>
              <a:rPr lang="en-AU" sz="1800" dirty="0" smtClean="0">
                <a:solidFill>
                  <a:srgbClr val="FF0000"/>
                </a:solidFill>
              </a:rPr>
              <a:t>          Patterns </a:t>
            </a:r>
            <a:r>
              <a:rPr lang="en-AU" sz="1800" dirty="0">
                <a:solidFill>
                  <a:srgbClr val="FF0000"/>
                </a:solidFill>
              </a:rPr>
              <a:t>and number 	 </a:t>
            </a:r>
            <a:r>
              <a:rPr lang="en-AU" sz="1800" dirty="0" smtClean="0">
                <a:solidFill>
                  <a:srgbClr val="FF0000"/>
                </a:solidFill>
              </a:rPr>
              <a:t>    Data </a:t>
            </a:r>
            <a:r>
              <a:rPr lang="en-AU" sz="1800" dirty="0">
                <a:solidFill>
                  <a:srgbClr val="FF0000"/>
                </a:solidFill>
              </a:rPr>
              <a:t>	</a:t>
            </a:r>
            <a:r>
              <a:rPr lang="en-AU" sz="1800" dirty="0" smtClean="0">
                <a:solidFill>
                  <a:srgbClr val="FF0000"/>
                </a:solidFill>
              </a:rPr>
              <a:t>      Measurement </a:t>
            </a:r>
            <a:r>
              <a:rPr lang="en-AU" sz="1800" dirty="0"/>
              <a:t>	</a:t>
            </a:r>
          </a:p>
          <a:p>
            <a:pPr marL="0" indent="0">
              <a:buNone/>
            </a:pPr>
            <a:endParaRPr lang="en-AU" sz="2000" dirty="0">
              <a:solidFill>
                <a:schemeClr val="bg2">
                  <a:lumMod val="50000"/>
                </a:schemeClr>
              </a:solidFill>
            </a:endParaRPr>
          </a:p>
          <a:p>
            <a:pPr marL="0" indent="0">
              <a:buNone/>
            </a:pPr>
            <a:r>
              <a:rPr lang="en-AU" sz="2400" dirty="0" smtClean="0"/>
              <a:t>What are the assessments like?</a:t>
            </a:r>
          </a:p>
          <a:p>
            <a:pPr marL="0" indent="0">
              <a:buNone/>
            </a:pPr>
            <a:r>
              <a:rPr lang="en-AU" sz="2100" b="1" dirty="0">
                <a:solidFill>
                  <a:schemeClr val="bg2">
                    <a:lumMod val="50000"/>
                  </a:schemeClr>
                </a:solidFill>
              </a:rPr>
              <a:t>3 SACs and an exam per unit. May include tests and assignments.</a:t>
            </a:r>
          </a:p>
          <a:p>
            <a:pPr marL="0" indent="0">
              <a:buNone/>
            </a:pPr>
            <a:r>
              <a:rPr lang="en-AU" sz="2400" dirty="0" smtClean="0"/>
              <a:t> </a:t>
            </a:r>
          </a:p>
          <a:p>
            <a:pPr marL="0" indent="0">
              <a:buNone/>
            </a:pPr>
            <a:r>
              <a:rPr lang="en-AU" sz="2400" dirty="0" smtClean="0"/>
              <a:t>What equipment would you need?</a:t>
            </a:r>
          </a:p>
          <a:p>
            <a:pPr marL="0" indent="0">
              <a:buNone/>
            </a:pPr>
            <a:r>
              <a:rPr lang="en-AU" sz="2100" b="1" dirty="0">
                <a:solidFill>
                  <a:schemeClr val="bg2">
                    <a:lumMod val="50000"/>
                  </a:schemeClr>
                </a:solidFill>
              </a:rPr>
              <a:t>Maths Textbook </a:t>
            </a:r>
            <a:r>
              <a:rPr lang="en-AU" sz="2100" b="1" dirty="0" smtClean="0">
                <a:solidFill>
                  <a:schemeClr val="bg2">
                    <a:lumMod val="50000"/>
                  </a:schemeClr>
                </a:solidFill>
              </a:rPr>
              <a:t>(eBook), </a:t>
            </a:r>
            <a:r>
              <a:rPr lang="en-AU" sz="2100" b="1" dirty="0">
                <a:solidFill>
                  <a:schemeClr val="bg2">
                    <a:lumMod val="50000"/>
                  </a:schemeClr>
                </a:solidFill>
              </a:rPr>
              <a:t>Scientific Calculator, </a:t>
            </a:r>
            <a:r>
              <a:rPr lang="en-AU" sz="2100" b="1" dirty="0" smtClean="0">
                <a:solidFill>
                  <a:schemeClr val="bg2">
                    <a:lumMod val="50000"/>
                  </a:schemeClr>
                </a:solidFill>
              </a:rPr>
              <a:t>Maths </a:t>
            </a:r>
            <a:r>
              <a:rPr lang="en-AU" sz="2100" b="1" dirty="0">
                <a:solidFill>
                  <a:schemeClr val="bg2">
                    <a:lumMod val="50000"/>
                  </a:schemeClr>
                </a:solidFill>
              </a:rPr>
              <a:t>workbook, </a:t>
            </a:r>
            <a:r>
              <a:rPr lang="en-AU" sz="2100" b="1" dirty="0" smtClean="0">
                <a:solidFill>
                  <a:schemeClr val="bg2">
                    <a:lumMod val="50000"/>
                  </a:schemeClr>
                </a:solidFill>
              </a:rPr>
              <a:t>laptop</a:t>
            </a:r>
            <a:endParaRPr lang="en-AU" sz="2100" b="1" dirty="0">
              <a:solidFill>
                <a:schemeClr val="bg2">
                  <a:lumMod val="50000"/>
                </a:schemeClr>
              </a:solidFill>
            </a:endParaRPr>
          </a:p>
          <a:p>
            <a:pPr marL="0" indent="0">
              <a:buNone/>
            </a:pPr>
            <a:endParaRPr lang="en-AU" sz="2400" dirty="0" smtClean="0"/>
          </a:p>
          <a:p>
            <a:pPr marL="0" indent="0">
              <a:buNone/>
            </a:pPr>
            <a:r>
              <a:rPr lang="en-AU" sz="2400" dirty="0" smtClean="0"/>
              <a:t>What are the career pathways?</a:t>
            </a:r>
          </a:p>
          <a:p>
            <a:pPr marL="0" indent="0">
              <a:buNone/>
            </a:pPr>
            <a:r>
              <a:rPr lang="en-AU" sz="2100" b="1" dirty="0">
                <a:solidFill>
                  <a:schemeClr val="bg2">
                    <a:lumMod val="50000"/>
                  </a:schemeClr>
                </a:solidFill>
              </a:rPr>
              <a:t>Basic mathematical processes that may be </a:t>
            </a:r>
            <a:r>
              <a:rPr lang="en-AU" sz="2100" b="1" dirty="0" smtClean="0">
                <a:solidFill>
                  <a:schemeClr val="bg2">
                    <a:lumMod val="50000"/>
                  </a:schemeClr>
                </a:solidFill>
              </a:rPr>
              <a:t>required for </a:t>
            </a:r>
            <a:r>
              <a:rPr lang="en-AU" sz="2100" b="1" dirty="0">
                <a:solidFill>
                  <a:schemeClr val="bg2">
                    <a:lumMod val="50000"/>
                  </a:schemeClr>
                </a:solidFill>
              </a:rPr>
              <a:t>TAFE studies. You will use mathematics in practical contexts encountered in everyday life in the community, at work and at study. </a:t>
            </a:r>
            <a:endParaRPr lang="en-AU" sz="2100" b="1" dirty="0" smtClean="0">
              <a:solidFill>
                <a:schemeClr val="bg2">
                  <a:lumMod val="50000"/>
                </a:schemeClr>
              </a:solidFill>
            </a:endParaRPr>
          </a:p>
          <a:p>
            <a:pPr marL="0" indent="0">
              <a:buNone/>
            </a:pPr>
            <a:r>
              <a:rPr lang="en-AU" sz="2100" b="1" dirty="0" smtClean="0">
                <a:solidFill>
                  <a:schemeClr val="bg2">
                    <a:lumMod val="50000"/>
                  </a:schemeClr>
                </a:solidFill>
              </a:rPr>
              <a:t>BEST FOR: </a:t>
            </a:r>
            <a:r>
              <a:rPr lang="en-AU" sz="1900" dirty="0">
                <a:solidFill>
                  <a:srgbClr val="FF0000"/>
                </a:solidFill>
              </a:rPr>
              <a:t>a trade or small business </a:t>
            </a:r>
          </a:p>
          <a:p>
            <a:pPr marL="0" indent="0">
              <a:buNone/>
            </a:pPr>
            <a:endParaRPr lang="en-AU" sz="2100" dirty="0" smtClean="0">
              <a:solidFill>
                <a:schemeClr val="bg2">
                  <a:lumMod val="50000"/>
                </a:schemeClr>
              </a:solidFill>
            </a:endParaRPr>
          </a:p>
          <a:p>
            <a:pPr marL="0" indent="0">
              <a:buNone/>
            </a:pPr>
            <a:r>
              <a:rPr lang="en-AU" sz="2100" u="sng" dirty="0" smtClean="0"/>
              <a:t>NOTE:</a:t>
            </a:r>
          </a:p>
          <a:p>
            <a:pPr marL="0" indent="0">
              <a:buNone/>
            </a:pPr>
            <a:r>
              <a:rPr lang="en-AU" sz="2100" b="1" dirty="0"/>
              <a:t>Foundation Maths is for students who do not intend to study Mathematics in Year 12, </a:t>
            </a:r>
            <a:r>
              <a:rPr lang="en-AU" sz="2000" dirty="0"/>
              <a:t>unless you undertake supplementary studies </a:t>
            </a:r>
            <a:r>
              <a:rPr lang="en-AU" sz="2000" dirty="0" smtClean="0"/>
              <a:t>from </a:t>
            </a:r>
            <a:r>
              <a:rPr lang="en-AU" sz="2000" dirty="0"/>
              <a:t>the General Mathematics course. 	</a:t>
            </a:r>
          </a:p>
          <a:p>
            <a:pPr marL="0" indent="0">
              <a:buNone/>
            </a:pPr>
            <a:endParaRPr lang="en-AU" sz="2100" dirty="0">
              <a:solidFill>
                <a:schemeClr val="bg2">
                  <a:lumMod val="50000"/>
                </a:schemeClr>
              </a:solidFill>
            </a:endParaRPr>
          </a:p>
          <a:p>
            <a:endParaRPr lang="en-AU" dirty="0"/>
          </a:p>
        </p:txBody>
      </p:sp>
    </p:spTree>
    <p:extLst>
      <p:ext uri="{BB962C8B-B14F-4D97-AF65-F5344CB8AC3E}">
        <p14:creationId xmlns:p14="http://schemas.microsoft.com/office/powerpoint/2010/main" val="2479317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Unit 1/2 General Maths</a:t>
            </a:r>
            <a:endParaRPr lang="en-AU" sz="3600" dirty="0">
              <a:latin typeface="+mn-lt"/>
            </a:endParaRPr>
          </a:p>
        </p:txBody>
      </p:sp>
      <p:sp>
        <p:nvSpPr>
          <p:cNvPr id="5" name="Content Placeholder 4"/>
          <p:cNvSpPr>
            <a:spLocks noGrp="1"/>
          </p:cNvSpPr>
          <p:nvPr>
            <p:ph idx="1"/>
          </p:nvPr>
        </p:nvSpPr>
        <p:spPr>
          <a:xfrm>
            <a:off x="457200" y="1124744"/>
            <a:ext cx="7571184" cy="5001419"/>
          </a:xfrm>
        </p:spPr>
        <p:txBody>
          <a:bodyPr>
            <a:normAutofit fontScale="85000" lnSpcReduction="20000"/>
          </a:bodyPr>
          <a:lstStyle/>
          <a:p>
            <a:pPr marL="0" indent="0">
              <a:buNone/>
            </a:pPr>
            <a:r>
              <a:rPr lang="en-AU" sz="2400" dirty="0" smtClean="0"/>
              <a:t>What is this subject about?</a:t>
            </a:r>
          </a:p>
          <a:p>
            <a:pPr marL="0" indent="0">
              <a:buNone/>
            </a:pPr>
            <a:r>
              <a:rPr lang="en-AU" sz="1600" b="1" dirty="0">
                <a:solidFill>
                  <a:schemeClr val="bg2">
                    <a:lumMod val="50000"/>
                  </a:schemeClr>
                </a:solidFill>
              </a:rPr>
              <a:t>Data analysis and decision making using maths. </a:t>
            </a:r>
          </a:p>
          <a:p>
            <a:pPr marL="0" indent="0">
              <a:buNone/>
            </a:pPr>
            <a:endParaRPr lang="en-AU" sz="1600" b="1" dirty="0" smtClean="0">
              <a:solidFill>
                <a:schemeClr val="bg2">
                  <a:lumMod val="50000"/>
                </a:schemeClr>
              </a:solidFill>
            </a:endParaRPr>
          </a:p>
          <a:p>
            <a:pPr marL="0" indent="0">
              <a:buNone/>
            </a:pPr>
            <a:r>
              <a:rPr lang="en-AU" sz="1600" b="1" dirty="0" smtClean="0">
                <a:solidFill>
                  <a:schemeClr val="bg2">
                    <a:lumMod val="50000"/>
                  </a:schemeClr>
                </a:solidFill>
              </a:rPr>
              <a:t>Topics </a:t>
            </a:r>
            <a:r>
              <a:rPr lang="en-AU" sz="1600" b="1" dirty="0">
                <a:solidFill>
                  <a:schemeClr val="bg2">
                    <a:lumMod val="50000"/>
                  </a:schemeClr>
                </a:solidFill>
              </a:rPr>
              <a:t>studied:</a:t>
            </a:r>
          </a:p>
          <a:p>
            <a:pPr marL="0" indent="0">
              <a:buNone/>
            </a:pPr>
            <a:r>
              <a:rPr lang="en-AU" sz="1500" dirty="0">
                <a:solidFill>
                  <a:srgbClr val="FF0000"/>
                </a:solidFill>
              </a:rPr>
              <a:t>Statistics </a:t>
            </a:r>
            <a:r>
              <a:rPr lang="en-AU" sz="1500" dirty="0" smtClean="0">
                <a:solidFill>
                  <a:srgbClr val="FF0000"/>
                </a:solidFill>
              </a:rPr>
              <a:t>	</a:t>
            </a:r>
            <a:r>
              <a:rPr lang="en-AU" sz="1500" dirty="0">
                <a:solidFill>
                  <a:srgbClr val="FF0000"/>
                </a:solidFill>
              </a:rPr>
              <a:t> </a:t>
            </a:r>
            <a:r>
              <a:rPr lang="en-AU" sz="1500" dirty="0" smtClean="0">
                <a:solidFill>
                  <a:srgbClr val="FF0000"/>
                </a:solidFill>
              </a:rPr>
              <a:t>      Arithmetic </a:t>
            </a:r>
            <a:r>
              <a:rPr lang="en-AU" sz="1500" dirty="0">
                <a:solidFill>
                  <a:srgbClr val="FF0000"/>
                </a:solidFill>
              </a:rPr>
              <a:t>and number 	</a:t>
            </a:r>
            <a:r>
              <a:rPr lang="en-AU" sz="1500" dirty="0" smtClean="0">
                <a:solidFill>
                  <a:srgbClr val="FF0000"/>
                </a:solidFill>
              </a:rPr>
              <a:t>Discrete </a:t>
            </a:r>
            <a:r>
              <a:rPr lang="en-AU" sz="1500" dirty="0">
                <a:solidFill>
                  <a:srgbClr val="FF0000"/>
                </a:solidFill>
              </a:rPr>
              <a:t>mathematics </a:t>
            </a:r>
            <a:r>
              <a:rPr lang="en-AU" sz="1500" dirty="0" smtClean="0">
                <a:solidFill>
                  <a:srgbClr val="FF0000"/>
                </a:solidFill>
              </a:rPr>
              <a:t>(networks and matrices)</a:t>
            </a:r>
          </a:p>
          <a:p>
            <a:pPr marL="0" indent="0">
              <a:buNone/>
            </a:pPr>
            <a:r>
              <a:rPr lang="en-AU" sz="1500" dirty="0" smtClean="0">
                <a:solidFill>
                  <a:srgbClr val="FF0000"/>
                </a:solidFill>
              </a:rPr>
              <a:t>Graphs </a:t>
            </a:r>
            <a:r>
              <a:rPr lang="en-AU" sz="1500" dirty="0">
                <a:solidFill>
                  <a:srgbClr val="FF0000"/>
                </a:solidFill>
              </a:rPr>
              <a:t>of linear </a:t>
            </a:r>
            <a:r>
              <a:rPr lang="en-AU" sz="1500" dirty="0" smtClean="0">
                <a:solidFill>
                  <a:srgbClr val="FF0000"/>
                </a:solidFill>
              </a:rPr>
              <a:t>relations </a:t>
            </a:r>
            <a:r>
              <a:rPr lang="en-AU" sz="1500" dirty="0">
                <a:solidFill>
                  <a:srgbClr val="FF0000"/>
                </a:solidFill>
              </a:rPr>
              <a:t>	</a:t>
            </a:r>
            <a:r>
              <a:rPr lang="en-AU" sz="1500" dirty="0" smtClean="0">
                <a:solidFill>
                  <a:srgbClr val="FF0000"/>
                </a:solidFill>
              </a:rPr>
              <a:t> </a:t>
            </a:r>
            <a:r>
              <a:rPr lang="en-AU" sz="1500" dirty="0">
                <a:solidFill>
                  <a:srgbClr val="FF0000"/>
                </a:solidFill>
              </a:rPr>
              <a:t>A</a:t>
            </a:r>
            <a:r>
              <a:rPr lang="en-AU" sz="1500" dirty="0" smtClean="0">
                <a:solidFill>
                  <a:srgbClr val="FF0000"/>
                </a:solidFill>
              </a:rPr>
              <a:t>lgebra </a:t>
            </a:r>
            <a:r>
              <a:rPr lang="en-AU" sz="1500" dirty="0">
                <a:solidFill>
                  <a:srgbClr val="FF0000"/>
                </a:solidFill>
              </a:rPr>
              <a:t>and structure </a:t>
            </a:r>
            <a:r>
              <a:rPr lang="en-AU" sz="2400" dirty="0"/>
              <a:t>	</a:t>
            </a:r>
          </a:p>
          <a:p>
            <a:pPr marL="0" indent="0">
              <a:buNone/>
            </a:pPr>
            <a:endParaRPr lang="en-AU" sz="2400" dirty="0" smtClean="0"/>
          </a:p>
          <a:p>
            <a:pPr marL="0" indent="0">
              <a:buNone/>
            </a:pPr>
            <a:r>
              <a:rPr lang="en-AU" sz="2400" dirty="0" smtClean="0"/>
              <a:t>What are the assessments like?</a:t>
            </a:r>
          </a:p>
          <a:p>
            <a:pPr marL="0" indent="0">
              <a:buNone/>
            </a:pPr>
            <a:r>
              <a:rPr lang="en-AU" sz="1600" b="1" dirty="0">
                <a:solidFill>
                  <a:schemeClr val="bg2">
                    <a:lumMod val="50000"/>
                  </a:schemeClr>
                </a:solidFill>
              </a:rPr>
              <a:t>3 SACs and an exam per unit. May include tests and assignments</a:t>
            </a:r>
            <a:r>
              <a:rPr lang="en-AU" sz="1600" b="1" dirty="0" smtClean="0">
                <a:solidFill>
                  <a:schemeClr val="bg2">
                    <a:lumMod val="50000"/>
                  </a:schemeClr>
                </a:solidFill>
              </a:rPr>
              <a:t>.</a:t>
            </a:r>
          </a:p>
          <a:p>
            <a:pPr marL="0" indent="0">
              <a:buNone/>
            </a:pPr>
            <a:endParaRPr lang="en-AU" sz="2400" dirty="0" smtClean="0"/>
          </a:p>
          <a:p>
            <a:pPr marL="0" indent="0">
              <a:buNone/>
            </a:pPr>
            <a:r>
              <a:rPr lang="en-AU" sz="2400" dirty="0" smtClean="0"/>
              <a:t>What equipment  would you need?</a:t>
            </a:r>
          </a:p>
          <a:p>
            <a:pPr marL="0" indent="0">
              <a:buNone/>
            </a:pPr>
            <a:r>
              <a:rPr lang="en-AU" sz="1600" b="1" dirty="0">
                <a:solidFill>
                  <a:schemeClr val="bg2">
                    <a:lumMod val="50000"/>
                  </a:schemeClr>
                </a:solidFill>
              </a:rPr>
              <a:t>Maths Textbook (eBook), </a:t>
            </a:r>
            <a:r>
              <a:rPr lang="en-AU" sz="1600" b="1" dirty="0" err="1">
                <a:solidFill>
                  <a:schemeClr val="bg2">
                    <a:lumMod val="50000"/>
                  </a:schemeClr>
                </a:solidFill>
              </a:rPr>
              <a:t>TiNspire</a:t>
            </a:r>
            <a:r>
              <a:rPr lang="en-AU" sz="1600" b="1" dirty="0">
                <a:solidFill>
                  <a:schemeClr val="bg2">
                    <a:lumMod val="50000"/>
                  </a:schemeClr>
                </a:solidFill>
              </a:rPr>
              <a:t> </a:t>
            </a:r>
            <a:r>
              <a:rPr lang="en-AU" sz="1600" b="1" dirty="0" smtClean="0">
                <a:solidFill>
                  <a:schemeClr val="bg2">
                    <a:lumMod val="50000"/>
                  </a:schemeClr>
                </a:solidFill>
              </a:rPr>
              <a:t>CX CAS Calculator</a:t>
            </a:r>
            <a:r>
              <a:rPr lang="en-AU" sz="1600" b="1" dirty="0">
                <a:solidFill>
                  <a:schemeClr val="bg2">
                    <a:lumMod val="50000"/>
                  </a:schemeClr>
                </a:solidFill>
              </a:rPr>
              <a:t>, Maths workbook, laptop</a:t>
            </a:r>
          </a:p>
          <a:p>
            <a:pPr>
              <a:buFont typeface="Wingdings" panose="05000000000000000000" pitchFamily="2" charset="2"/>
              <a:buChar char="Ø"/>
            </a:pPr>
            <a:endParaRPr lang="en-AU" sz="2400" dirty="0" smtClean="0"/>
          </a:p>
          <a:p>
            <a:pPr marL="0" indent="0">
              <a:buNone/>
            </a:pPr>
            <a:r>
              <a:rPr lang="en-AU" sz="2400" dirty="0" smtClean="0"/>
              <a:t>What are the career pathways?</a:t>
            </a:r>
          </a:p>
          <a:p>
            <a:pPr marL="0" indent="0">
              <a:buNone/>
            </a:pPr>
            <a:r>
              <a:rPr lang="en-AU" sz="1600" b="1" dirty="0">
                <a:solidFill>
                  <a:schemeClr val="bg2">
                    <a:lumMod val="50000"/>
                  </a:schemeClr>
                </a:solidFill>
              </a:rPr>
              <a:t>Commerce, Psychology, Education, Agriculture, Nursing, Architecture, Physiotherapy, Marketing, Science, Social </a:t>
            </a:r>
            <a:r>
              <a:rPr lang="en-AU" sz="1600" b="1" dirty="0" smtClean="0">
                <a:solidFill>
                  <a:schemeClr val="bg2">
                    <a:lumMod val="50000"/>
                  </a:schemeClr>
                </a:solidFill>
              </a:rPr>
              <a:t>work, Accounting</a:t>
            </a:r>
            <a:endParaRPr lang="en-AU" sz="1600" b="1" dirty="0">
              <a:solidFill>
                <a:schemeClr val="bg2">
                  <a:lumMod val="50000"/>
                </a:schemeClr>
              </a:solidFill>
            </a:endParaRPr>
          </a:p>
          <a:p>
            <a:endParaRPr lang="en-AU" dirty="0" smtClean="0"/>
          </a:p>
          <a:p>
            <a:endParaRPr lang="en-AU" dirty="0"/>
          </a:p>
        </p:txBody>
      </p:sp>
    </p:spTree>
    <p:extLst>
      <p:ext uri="{BB962C8B-B14F-4D97-AF65-F5344CB8AC3E}">
        <p14:creationId xmlns:p14="http://schemas.microsoft.com/office/powerpoint/2010/main" val="3801452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AU" dirty="0" smtClean="0">
                <a:latin typeface="Comic Sans MS" pitchFamily="66" charset="0"/>
              </a:rPr>
              <a:t>Interviews</a:t>
            </a:r>
            <a:endParaRPr lang="en-AU" b="1" dirty="0">
              <a:latin typeface="Comic Sans MS" pitchFamily="66" charset="0"/>
            </a:endParaRPr>
          </a:p>
        </p:txBody>
      </p:sp>
      <p:sp>
        <p:nvSpPr>
          <p:cNvPr id="3" name="Content Placeholder 2"/>
          <p:cNvSpPr>
            <a:spLocks noGrp="1"/>
          </p:cNvSpPr>
          <p:nvPr>
            <p:ph idx="1"/>
          </p:nvPr>
        </p:nvSpPr>
        <p:spPr>
          <a:xfrm>
            <a:off x="457200" y="1124744"/>
            <a:ext cx="8229600" cy="5001419"/>
          </a:xfrm>
        </p:spPr>
        <p:txBody>
          <a:bodyPr>
            <a:normAutofit/>
          </a:bodyPr>
          <a:lstStyle/>
          <a:p>
            <a:pPr>
              <a:buNone/>
            </a:pPr>
            <a:endParaRPr lang="en-AU" dirty="0">
              <a:latin typeface="Comic Sans MS" pitchFamily="66" charset="0"/>
            </a:endParaRPr>
          </a:p>
          <a:p>
            <a:r>
              <a:rPr lang="en-AU" sz="2800" dirty="0" smtClean="0"/>
              <a:t>Diary</a:t>
            </a:r>
          </a:p>
          <a:p>
            <a:r>
              <a:rPr lang="en-AU" sz="2800" dirty="0" smtClean="0"/>
              <a:t>Semester 1 report</a:t>
            </a:r>
          </a:p>
          <a:p>
            <a:r>
              <a:rPr lang="en-AU" sz="2800" dirty="0" smtClean="0"/>
              <a:t>Exam results</a:t>
            </a:r>
          </a:p>
          <a:p>
            <a:r>
              <a:rPr lang="en-AU" sz="2800" dirty="0" smtClean="0"/>
              <a:t>GPA</a:t>
            </a:r>
          </a:p>
          <a:p>
            <a:r>
              <a:rPr lang="en-AU" sz="2800" dirty="0" smtClean="0"/>
              <a:t>Work experience reflection sheet</a:t>
            </a:r>
          </a:p>
          <a:p>
            <a:r>
              <a:rPr lang="en-AU" sz="2800" dirty="0" smtClean="0"/>
              <a:t>3 major assessment tasks</a:t>
            </a:r>
          </a:p>
          <a:p>
            <a:r>
              <a:rPr lang="en-AU" sz="2800" dirty="0" smtClean="0"/>
              <a:t>Teacher recommendations</a:t>
            </a:r>
          </a:p>
          <a:p>
            <a:r>
              <a:rPr lang="en-AU" sz="2800" dirty="0" smtClean="0"/>
              <a:t>Intentions for next year with parent approval.</a:t>
            </a:r>
          </a:p>
          <a:p>
            <a:endParaRPr lang="en-AU" dirty="0" smtClean="0">
              <a:latin typeface="Comic Sans MS" pitchFamily="66" charset="0"/>
            </a:endParaRPr>
          </a:p>
        </p:txBody>
      </p:sp>
    </p:spTree>
    <p:extLst>
      <p:ext uri="{BB962C8B-B14F-4D97-AF65-F5344CB8AC3E}">
        <p14:creationId xmlns:p14="http://schemas.microsoft.com/office/powerpoint/2010/main" val="1841865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Unit 1/2 Maths Methods</a:t>
            </a:r>
            <a:endParaRPr lang="en-AU" sz="3600" dirty="0">
              <a:latin typeface="+mn-lt"/>
            </a:endParaRPr>
          </a:p>
        </p:txBody>
      </p:sp>
      <p:sp>
        <p:nvSpPr>
          <p:cNvPr id="5" name="Content Placeholder 4"/>
          <p:cNvSpPr>
            <a:spLocks noGrp="1"/>
          </p:cNvSpPr>
          <p:nvPr>
            <p:ph idx="1"/>
          </p:nvPr>
        </p:nvSpPr>
        <p:spPr>
          <a:xfrm>
            <a:off x="457200" y="1124744"/>
            <a:ext cx="7571184" cy="5001419"/>
          </a:xfrm>
        </p:spPr>
        <p:txBody>
          <a:bodyPr>
            <a:normAutofit fontScale="55000" lnSpcReduction="20000"/>
          </a:bodyPr>
          <a:lstStyle/>
          <a:p>
            <a:pPr marL="0" indent="0">
              <a:buNone/>
            </a:pPr>
            <a:r>
              <a:rPr lang="en-AU" sz="2400" b="1" dirty="0">
                <a:solidFill>
                  <a:srgbClr val="FF0000"/>
                </a:solidFill>
              </a:rPr>
              <a:t>Students wishing to undertake this subject in Year 11 must also complete a second Mathematics subject.</a:t>
            </a:r>
          </a:p>
          <a:p>
            <a:pPr marL="0" indent="0">
              <a:buNone/>
            </a:pPr>
            <a:endParaRPr lang="en-AU" sz="2400" dirty="0" smtClean="0"/>
          </a:p>
          <a:p>
            <a:pPr marL="0" indent="0">
              <a:buNone/>
            </a:pPr>
            <a:r>
              <a:rPr lang="en-AU" sz="2400" dirty="0" smtClean="0"/>
              <a:t>What is this subject about?</a:t>
            </a:r>
          </a:p>
          <a:p>
            <a:pPr marL="0" indent="0">
              <a:buNone/>
            </a:pPr>
            <a:r>
              <a:rPr lang="en-AU" sz="2400" b="1" dirty="0">
                <a:solidFill>
                  <a:schemeClr val="bg2">
                    <a:lumMod val="50000"/>
                  </a:schemeClr>
                </a:solidFill>
              </a:rPr>
              <a:t>Solving complex problems using mathematical processes</a:t>
            </a:r>
            <a:r>
              <a:rPr lang="en-AU" sz="2400" b="1" dirty="0" smtClean="0">
                <a:solidFill>
                  <a:schemeClr val="bg2">
                    <a:lumMod val="50000"/>
                  </a:schemeClr>
                </a:solidFill>
              </a:rPr>
              <a:t>.</a:t>
            </a:r>
          </a:p>
          <a:p>
            <a:pPr marL="0" indent="0">
              <a:buNone/>
            </a:pPr>
            <a:endParaRPr lang="en-AU" sz="2400" b="1" dirty="0" smtClean="0">
              <a:solidFill>
                <a:schemeClr val="bg2">
                  <a:lumMod val="50000"/>
                </a:schemeClr>
              </a:solidFill>
            </a:endParaRPr>
          </a:p>
          <a:p>
            <a:pPr marL="0" indent="0">
              <a:buNone/>
            </a:pPr>
            <a:r>
              <a:rPr lang="en-AU" sz="2400" b="1" dirty="0" smtClean="0">
                <a:solidFill>
                  <a:schemeClr val="bg2">
                    <a:lumMod val="50000"/>
                  </a:schemeClr>
                </a:solidFill>
              </a:rPr>
              <a:t>Topics </a:t>
            </a:r>
            <a:r>
              <a:rPr lang="en-AU" sz="2400" b="1" dirty="0">
                <a:solidFill>
                  <a:schemeClr val="bg2">
                    <a:lumMod val="50000"/>
                  </a:schemeClr>
                </a:solidFill>
              </a:rPr>
              <a:t>studied:</a:t>
            </a:r>
          </a:p>
          <a:p>
            <a:pPr marL="0" indent="0">
              <a:buNone/>
            </a:pPr>
            <a:r>
              <a:rPr lang="en-AU" sz="1800" dirty="0" smtClean="0">
                <a:solidFill>
                  <a:srgbClr val="FF0000"/>
                </a:solidFill>
              </a:rPr>
              <a:t>      Functions and graphs </a:t>
            </a:r>
            <a:r>
              <a:rPr lang="en-AU" sz="1800" dirty="0">
                <a:solidFill>
                  <a:srgbClr val="FF0000"/>
                </a:solidFill>
              </a:rPr>
              <a:t> </a:t>
            </a:r>
            <a:r>
              <a:rPr lang="en-AU" sz="1800" dirty="0" smtClean="0">
                <a:solidFill>
                  <a:srgbClr val="FF0000"/>
                </a:solidFill>
              </a:rPr>
              <a:t>         Algebra          Calculus      Probability and statistics </a:t>
            </a:r>
            <a:r>
              <a:rPr lang="en-AU" sz="1800" dirty="0"/>
              <a:t>	</a:t>
            </a:r>
          </a:p>
          <a:p>
            <a:pPr marL="0" indent="0">
              <a:buNone/>
            </a:pPr>
            <a:endParaRPr lang="en-AU" sz="2400" b="1" dirty="0">
              <a:solidFill>
                <a:schemeClr val="bg2">
                  <a:lumMod val="50000"/>
                </a:schemeClr>
              </a:solidFill>
            </a:endParaRPr>
          </a:p>
          <a:p>
            <a:pPr marL="0" indent="0">
              <a:buNone/>
            </a:pPr>
            <a:r>
              <a:rPr lang="en-AU" sz="2400" dirty="0" smtClean="0"/>
              <a:t>What are the assessments like?</a:t>
            </a:r>
            <a:endParaRPr lang="en-AU" sz="2400" b="1" dirty="0">
              <a:solidFill>
                <a:schemeClr val="bg2">
                  <a:lumMod val="50000"/>
                </a:schemeClr>
              </a:solidFill>
            </a:endParaRPr>
          </a:p>
          <a:p>
            <a:pPr marL="0" indent="0">
              <a:buNone/>
            </a:pPr>
            <a:r>
              <a:rPr lang="en-AU" sz="2400" b="1" dirty="0">
                <a:solidFill>
                  <a:schemeClr val="bg2">
                    <a:lumMod val="50000"/>
                  </a:schemeClr>
                </a:solidFill>
              </a:rPr>
              <a:t>1-2 SACs and an exam per unit. May include tests and assignments.</a:t>
            </a:r>
          </a:p>
          <a:p>
            <a:pPr marL="0" indent="0">
              <a:buNone/>
            </a:pPr>
            <a:endParaRPr lang="en-AU" sz="2400" dirty="0" smtClean="0"/>
          </a:p>
          <a:p>
            <a:pPr marL="0" indent="0">
              <a:buNone/>
            </a:pPr>
            <a:r>
              <a:rPr lang="en-AU" sz="2400" dirty="0" smtClean="0"/>
              <a:t>What equipment  would you need?</a:t>
            </a:r>
          </a:p>
          <a:p>
            <a:pPr marL="0" indent="0">
              <a:buNone/>
            </a:pPr>
            <a:r>
              <a:rPr lang="en-AU" sz="2400" b="1" dirty="0">
                <a:solidFill>
                  <a:schemeClr val="bg2">
                    <a:lumMod val="50000"/>
                  </a:schemeClr>
                </a:solidFill>
              </a:rPr>
              <a:t>Maths Textbook (eBook), </a:t>
            </a:r>
            <a:r>
              <a:rPr lang="en-AU" sz="2400" b="1" dirty="0" err="1">
                <a:solidFill>
                  <a:schemeClr val="bg2">
                    <a:lumMod val="50000"/>
                  </a:schemeClr>
                </a:solidFill>
              </a:rPr>
              <a:t>TiNspire</a:t>
            </a:r>
            <a:r>
              <a:rPr lang="en-AU" sz="2400" b="1" dirty="0">
                <a:solidFill>
                  <a:schemeClr val="bg2">
                    <a:lumMod val="50000"/>
                  </a:schemeClr>
                </a:solidFill>
              </a:rPr>
              <a:t> </a:t>
            </a:r>
            <a:r>
              <a:rPr lang="en-AU" sz="2400" b="1" dirty="0" smtClean="0">
                <a:solidFill>
                  <a:schemeClr val="bg2">
                    <a:lumMod val="50000"/>
                  </a:schemeClr>
                </a:solidFill>
              </a:rPr>
              <a:t>CX CAS Calculator</a:t>
            </a:r>
            <a:r>
              <a:rPr lang="en-AU" sz="2400" b="1" dirty="0">
                <a:solidFill>
                  <a:schemeClr val="bg2">
                    <a:lumMod val="50000"/>
                  </a:schemeClr>
                </a:solidFill>
              </a:rPr>
              <a:t>, Maths workbook, laptop</a:t>
            </a:r>
          </a:p>
          <a:p>
            <a:pPr marL="0" indent="0">
              <a:buNone/>
            </a:pPr>
            <a:endParaRPr lang="en-AU" sz="2400" dirty="0" smtClean="0"/>
          </a:p>
          <a:p>
            <a:pPr marL="0" indent="0">
              <a:buNone/>
            </a:pPr>
            <a:r>
              <a:rPr lang="en-AU" sz="2400" dirty="0" smtClean="0"/>
              <a:t>What are the career pathways?</a:t>
            </a:r>
          </a:p>
          <a:p>
            <a:pPr marL="0" indent="0">
              <a:buNone/>
            </a:pPr>
            <a:r>
              <a:rPr lang="en-AU" sz="2400" b="1" dirty="0">
                <a:solidFill>
                  <a:schemeClr val="bg2">
                    <a:lumMod val="50000"/>
                  </a:schemeClr>
                </a:solidFill>
              </a:rPr>
              <a:t>Biomedicine, </a:t>
            </a:r>
            <a:r>
              <a:rPr lang="en-AU" sz="2400" b="1" dirty="0" smtClean="0">
                <a:solidFill>
                  <a:schemeClr val="bg2">
                    <a:lumMod val="50000"/>
                  </a:schemeClr>
                </a:solidFill>
              </a:rPr>
              <a:t>Design </a:t>
            </a:r>
            <a:r>
              <a:rPr lang="en-AU" sz="2400" b="1" dirty="0">
                <a:solidFill>
                  <a:schemeClr val="bg2">
                    <a:lumMod val="50000"/>
                  </a:schemeClr>
                </a:solidFill>
              </a:rPr>
              <a:t>and </a:t>
            </a:r>
            <a:r>
              <a:rPr lang="en-AU" sz="2400" b="1" dirty="0" smtClean="0">
                <a:solidFill>
                  <a:schemeClr val="bg2">
                    <a:lumMod val="50000"/>
                  </a:schemeClr>
                </a:solidFill>
              </a:rPr>
              <a:t>computing, Science</a:t>
            </a:r>
            <a:r>
              <a:rPr lang="en-AU" sz="2400" b="1" dirty="0">
                <a:solidFill>
                  <a:schemeClr val="bg2">
                    <a:lumMod val="50000"/>
                  </a:schemeClr>
                </a:solidFill>
              </a:rPr>
              <a:t>, </a:t>
            </a:r>
            <a:r>
              <a:rPr lang="en-AU" sz="2400" b="1" dirty="0" smtClean="0">
                <a:solidFill>
                  <a:schemeClr val="bg2">
                    <a:lumMod val="50000"/>
                  </a:schemeClr>
                </a:solidFill>
              </a:rPr>
              <a:t>Economics</a:t>
            </a:r>
            <a:r>
              <a:rPr lang="en-AU" sz="2400" b="1" dirty="0">
                <a:solidFill>
                  <a:schemeClr val="bg2">
                    <a:lumMod val="50000"/>
                  </a:schemeClr>
                </a:solidFill>
              </a:rPr>
              <a:t>, </a:t>
            </a:r>
            <a:r>
              <a:rPr lang="en-AU" sz="2400" b="1" dirty="0" smtClean="0">
                <a:solidFill>
                  <a:schemeClr val="bg2">
                    <a:lumMod val="50000"/>
                  </a:schemeClr>
                </a:solidFill>
              </a:rPr>
              <a:t>Accounting, Engineering, Computer Science, IT, Physiotherapy, Architecture</a:t>
            </a:r>
            <a:endParaRPr lang="en-AU" sz="2400" b="1" dirty="0">
              <a:solidFill>
                <a:schemeClr val="bg2">
                  <a:lumMod val="50000"/>
                </a:schemeClr>
              </a:solidFill>
            </a:endParaRPr>
          </a:p>
        </p:txBody>
      </p:sp>
    </p:spTree>
    <p:extLst>
      <p:ext uri="{BB962C8B-B14F-4D97-AF65-F5344CB8AC3E}">
        <p14:creationId xmlns:p14="http://schemas.microsoft.com/office/powerpoint/2010/main" val="3515133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Unit 1/2 Specialist maths</a:t>
            </a:r>
            <a:endParaRPr lang="en-AU" sz="3600" dirty="0">
              <a:latin typeface="+mn-lt"/>
            </a:endParaRPr>
          </a:p>
        </p:txBody>
      </p:sp>
      <p:sp>
        <p:nvSpPr>
          <p:cNvPr id="5" name="Content Placeholder 4"/>
          <p:cNvSpPr>
            <a:spLocks noGrp="1"/>
          </p:cNvSpPr>
          <p:nvPr>
            <p:ph idx="1"/>
          </p:nvPr>
        </p:nvSpPr>
        <p:spPr>
          <a:xfrm>
            <a:off x="457200" y="1124744"/>
            <a:ext cx="7643192" cy="5001419"/>
          </a:xfrm>
        </p:spPr>
        <p:txBody>
          <a:bodyPr>
            <a:normAutofit fontScale="77500" lnSpcReduction="20000"/>
          </a:bodyPr>
          <a:lstStyle/>
          <a:p>
            <a:pPr marL="0" indent="0">
              <a:buNone/>
            </a:pPr>
            <a:r>
              <a:rPr lang="en-AU" sz="2400" dirty="0" smtClean="0"/>
              <a:t>What is this subject about?</a:t>
            </a:r>
          </a:p>
          <a:p>
            <a:pPr marL="0" indent="0">
              <a:lnSpc>
                <a:spcPct val="110000"/>
              </a:lnSpc>
              <a:buNone/>
            </a:pPr>
            <a:r>
              <a:rPr lang="en-AU" sz="1800" b="1" dirty="0">
                <a:solidFill>
                  <a:schemeClr val="bg2">
                    <a:lumMod val="50000"/>
                  </a:schemeClr>
                </a:solidFill>
              </a:rPr>
              <a:t>In depth Mathematical knowledge, problem-solving, simulating real life problems. </a:t>
            </a:r>
          </a:p>
          <a:p>
            <a:pPr marL="0" indent="0">
              <a:lnSpc>
                <a:spcPct val="110000"/>
              </a:lnSpc>
              <a:buNone/>
            </a:pPr>
            <a:endParaRPr lang="en-AU" sz="1800" b="1" dirty="0" smtClean="0">
              <a:solidFill>
                <a:schemeClr val="bg2">
                  <a:lumMod val="50000"/>
                </a:schemeClr>
              </a:solidFill>
            </a:endParaRPr>
          </a:p>
          <a:p>
            <a:pPr marL="0" indent="0">
              <a:lnSpc>
                <a:spcPct val="110000"/>
              </a:lnSpc>
              <a:buNone/>
            </a:pPr>
            <a:r>
              <a:rPr lang="en-AU" sz="1800" b="1" dirty="0" smtClean="0">
                <a:solidFill>
                  <a:schemeClr val="bg2">
                    <a:lumMod val="50000"/>
                  </a:schemeClr>
                </a:solidFill>
              </a:rPr>
              <a:t>Topics </a:t>
            </a:r>
            <a:r>
              <a:rPr lang="en-AU" sz="1800" b="1" dirty="0">
                <a:solidFill>
                  <a:schemeClr val="bg2">
                    <a:lumMod val="50000"/>
                  </a:schemeClr>
                </a:solidFill>
              </a:rPr>
              <a:t>studied:</a:t>
            </a:r>
          </a:p>
          <a:p>
            <a:pPr marL="0" indent="0">
              <a:buNone/>
            </a:pPr>
            <a:r>
              <a:rPr lang="en-AU" sz="1500" dirty="0">
                <a:solidFill>
                  <a:srgbClr val="FF0000"/>
                </a:solidFill>
              </a:rPr>
              <a:t>Number systems and recursion	</a:t>
            </a:r>
            <a:r>
              <a:rPr lang="en-AU" sz="1500" dirty="0" smtClean="0">
                <a:solidFill>
                  <a:srgbClr val="FF0000"/>
                </a:solidFill>
              </a:rPr>
              <a:t>Variation</a:t>
            </a:r>
            <a:r>
              <a:rPr lang="en-AU" sz="1500" dirty="0">
                <a:solidFill>
                  <a:srgbClr val="FF0000"/>
                </a:solidFill>
              </a:rPr>
              <a:t>	</a:t>
            </a:r>
            <a:r>
              <a:rPr lang="en-AU" sz="1500" dirty="0" smtClean="0">
                <a:solidFill>
                  <a:srgbClr val="FF0000"/>
                </a:solidFill>
              </a:rPr>
              <a:t>Graphs </a:t>
            </a:r>
            <a:r>
              <a:rPr lang="en-AU" sz="1500" dirty="0">
                <a:solidFill>
                  <a:srgbClr val="FF0000"/>
                </a:solidFill>
              </a:rPr>
              <a:t>of non-linear relations	 Vectors </a:t>
            </a:r>
            <a:endParaRPr lang="en-AU" sz="1500" dirty="0" smtClean="0">
              <a:solidFill>
                <a:srgbClr val="FF0000"/>
              </a:solidFill>
            </a:endParaRPr>
          </a:p>
          <a:p>
            <a:pPr marL="0" indent="0">
              <a:buNone/>
            </a:pPr>
            <a:r>
              <a:rPr lang="en-AU" sz="1500" dirty="0" smtClean="0">
                <a:solidFill>
                  <a:srgbClr val="FF0000"/>
                </a:solidFill>
              </a:rPr>
              <a:t>Simulations</a:t>
            </a:r>
            <a:r>
              <a:rPr lang="en-AU" sz="1500" dirty="0">
                <a:solidFill>
                  <a:srgbClr val="FF0000"/>
                </a:solidFill>
              </a:rPr>
              <a:t>, Sampling 	Geometry in the plane 	Transformations, Trig &amp; </a:t>
            </a:r>
            <a:r>
              <a:rPr lang="en-AU" sz="1500" dirty="0" smtClean="0">
                <a:solidFill>
                  <a:srgbClr val="FF0000"/>
                </a:solidFill>
              </a:rPr>
              <a:t>Matrices     Kinematics</a:t>
            </a:r>
          </a:p>
          <a:p>
            <a:pPr marL="0" indent="0">
              <a:buNone/>
            </a:pPr>
            <a:endParaRPr lang="en-AU" sz="1500" dirty="0">
              <a:solidFill>
                <a:srgbClr val="FF0000"/>
              </a:solidFill>
            </a:endParaRPr>
          </a:p>
          <a:p>
            <a:pPr marL="0" indent="0">
              <a:buNone/>
            </a:pPr>
            <a:r>
              <a:rPr lang="en-AU" sz="2400" dirty="0" smtClean="0"/>
              <a:t>What are the assessments like?</a:t>
            </a:r>
          </a:p>
          <a:p>
            <a:pPr marL="0" indent="0">
              <a:lnSpc>
                <a:spcPct val="110000"/>
              </a:lnSpc>
              <a:buNone/>
            </a:pPr>
            <a:r>
              <a:rPr lang="en-AU" sz="1800" b="1" dirty="0" smtClean="0">
                <a:solidFill>
                  <a:schemeClr val="bg2">
                    <a:lumMod val="50000"/>
                  </a:schemeClr>
                </a:solidFill>
              </a:rPr>
              <a:t>2-3 </a:t>
            </a:r>
            <a:r>
              <a:rPr lang="en-AU" sz="1800" b="1" dirty="0">
                <a:solidFill>
                  <a:schemeClr val="bg2">
                    <a:lumMod val="50000"/>
                  </a:schemeClr>
                </a:solidFill>
              </a:rPr>
              <a:t>SACs and an exam per unit. May include tests and assignments.</a:t>
            </a:r>
          </a:p>
          <a:p>
            <a:pPr marL="0" indent="0">
              <a:buNone/>
            </a:pPr>
            <a:endParaRPr lang="en-AU" sz="2400" dirty="0" smtClean="0"/>
          </a:p>
          <a:p>
            <a:pPr marL="0" indent="0">
              <a:buNone/>
            </a:pPr>
            <a:r>
              <a:rPr lang="en-AU" sz="2400" dirty="0" smtClean="0"/>
              <a:t>What equipment  would you need?</a:t>
            </a:r>
          </a:p>
          <a:p>
            <a:pPr marL="0" indent="0">
              <a:lnSpc>
                <a:spcPct val="110000"/>
              </a:lnSpc>
              <a:buNone/>
            </a:pPr>
            <a:r>
              <a:rPr lang="en-AU" sz="1800" b="1" dirty="0">
                <a:solidFill>
                  <a:schemeClr val="bg2">
                    <a:lumMod val="50000"/>
                  </a:schemeClr>
                </a:solidFill>
              </a:rPr>
              <a:t>Maths Textbook (eBook), </a:t>
            </a:r>
            <a:r>
              <a:rPr lang="en-AU" sz="1800" b="1" dirty="0" err="1" smtClean="0">
                <a:solidFill>
                  <a:schemeClr val="bg2">
                    <a:lumMod val="50000"/>
                  </a:schemeClr>
                </a:solidFill>
              </a:rPr>
              <a:t>TiNspire</a:t>
            </a:r>
            <a:r>
              <a:rPr lang="en-AU" sz="1800" b="1" dirty="0" smtClean="0">
                <a:solidFill>
                  <a:schemeClr val="bg2">
                    <a:lumMod val="50000"/>
                  </a:schemeClr>
                </a:solidFill>
              </a:rPr>
              <a:t> CX CAS </a:t>
            </a:r>
            <a:r>
              <a:rPr lang="en-AU" sz="1800" b="1" dirty="0">
                <a:solidFill>
                  <a:schemeClr val="bg2">
                    <a:lumMod val="50000"/>
                  </a:schemeClr>
                </a:solidFill>
              </a:rPr>
              <a:t>Calculator, Maths workbook, laptop</a:t>
            </a:r>
          </a:p>
          <a:p>
            <a:pPr marL="0" indent="0">
              <a:buNone/>
            </a:pPr>
            <a:endParaRPr lang="en-AU" sz="2400" dirty="0" smtClean="0"/>
          </a:p>
          <a:p>
            <a:pPr marL="0" indent="0">
              <a:buNone/>
            </a:pPr>
            <a:r>
              <a:rPr lang="en-AU" sz="2400" dirty="0" smtClean="0"/>
              <a:t>What are the career pathways?</a:t>
            </a:r>
          </a:p>
          <a:p>
            <a:pPr marL="0" indent="0">
              <a:lnSpc>
                <a:spcPct val="110000"/>
              </a:lnSpc>
              <a:buNone/>
            </a:pPr>
            <a:r>
              <a:rPr lang="en-AU" sz="1800" b="1" dirty="0">
                <a:solidFill>
                  <a:schemeClr val="bg2">
                    <a:lumMod val="50000"/>
                  </a:schemeClr>
                </a:solidFill>
              </a:rPr>
              <a:t>Engineering, Biomedical Science, Medicine</a:t>
            </a:r>
          </a:p>
          <a:p>
            <a:endParaRPr lang="en-AU" dirty="0" smtClean="0"/>
          </a:p>
          <a:p>
            <a:endParaRPr lang="en-AU" dirty="0"/>
          </a:p>
        </p:txBody>
      </p:sp>
    </p:spTree>
    <p:extLst>
      <p:ext uri="{BB962C8B-B14F-4D97-AF65-F5344CB8AC3E}">
        <p14:creationId xmlns:p14="http://schemas.microsoft.com/office/powerpoint/2010/main" val="1454013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UNIT 3/4 Further maths</a:t>
            </a:r>
            <a:endParaRPr lang="en-AU" sz="3600" dirty="0">
              <a:latin typeface="+mn-lt"/>
            </a:endParaRPr>
          </a:p>
        </p:txBody>
      </p:sp>
      <p:sp>
        <p:nvSpPr>
          <p:cNvPr id="5" name="Content Placeholder 4"/>
          <p:cNvSpPr>
            <a:spLocks noGrp="1"/>
          </p:cNvSpPr>
          <p:nvPr>
            <p:ph idx="1"/>
          </p:nvPr>
        </p:nvSpPr>
        <p:spPr>
          <a:xfrm>
            <a:off x="457200" y="1124744"/>
            <a:ext cx="7571184" cy="5001419"/>
          </a:xfrm>
        </p:spPr>
        <p:txBody>
          <a:bodyPr>
            <a:normAutofit fontScale="55000" lnSpcReduction="20000"/>
          </a:bodyPr>
          <a:lstStyle/>
          <a:p>
            <a:pPr marL="0" indent="0">
              <a:buNone/>
            </a:pPr>
            <a:r>
              <a:rPr lang="en-AU" sz="2400" dirty="0" smtClean="0"/>
              <a:t>What is this subject about?</a:t>
            </a:r>
          </a:p>
          <a:p>
            <a:pPr>
              <a:buFont typeface="Wingdings" panose="05000000000000000000" pitchFamily="2" charset="2"/>
              <a:buChar char="Ø"/>
            </a:pPr>
            <a:r>
              <a:rPr lang="en-AU" sz="2400" b="1" dirty="0">
                <a:solidFill>
                  <a:schemeClr val="bg2">
                    <a:lumMod val="50000"/>
                  </a:schemeClr>
                </a:solidFill>
              </a:rPr>
              <a:t>Applications of </a:t>
            </a:r>
            <a:r>
              <a:rPr lang="en-AU" sz="2400" b="1" dirty="0" smtClean="0">
                <a:solidFill>
                  <a:schemeClr val="bg2">
                    <a:lumMod val="50000"/>
                  </a:schemeClr>
                </a:solidFill>
              </a:rPr>
              <a:t>Mathematics </a:t>
            </a:r>
            <a:r>
              <a:rPr lang="en-AU" sz="2400" b="1" dirty="0">
                <a:solidFill>
                  <a:schemeClr val="bg2">
                    <a:lumMod val="50000"/>
                  </a:schemeClr>
                </a:solidFill>
              </a:rPr>
              <a:t>in </a:t>
            </a:r>
            <a:r>
              <a:rPr lang="en-AU" sz="2400" b="1" dirty="0" smtClean="0">
                <a:solidFill>
                  <a:schemeClr val="bg2">
                    <a:lumMod val="50000"/>
                  </a:schemeClr>
                </a:solidFill>
              </a:rPr>
              <a:t>Business </a:t>
            </a:r>
            <a:r>
              <a:rPr lang="en-AU" sz="2400" b="1" dirty="0">
                <a:solidFill>
                  <a:schemeClr val="bg2">
                    <a:lumMod val="50000"/>
                  </a:schemeClr>
                </a:solidFill>
              </a:rPr>
              <a:t>and </a:t>
            </a:r>
            <a:r>
              <a:rPr lang="en-AU" sz="2400" b="1" dirty="0" smtClean="0">
                <a:solidFill>
                  <a:schemeClr val="bg2">
                    <a:lumMod val="50000"/>
                  </a:schemeClr>
                </a:solidFill>
              </a:rPr>
              <a:t>Statistics</a:t>
            </a:r>
            <a:r>
              <a:rPr lang="en-AU" sz="2400" b="1" dirty="0">
                <a:solidFill>
                  <a:schemeClr val="bg2">
                    <a:lumMod val="50000"/>
                  </a:schemeClr>
                </a:solidFill>
              </a:rPr>
              <a:t>. </a:t>
            </a:r>
          </a:p>
          <a:p>
            <a:pPr>
              <a:buFont typeface="Wingdings" panose="05000000000000000000" pitchFamily="2" charset="2"/>
              <a:buChar char="Ø"/>
            </a:pPr>
            <a:r>
              <a:rPr lang="en-AU" sz="2400" b="1" dirty="0">
                <a:solidFill>
                  <a:schemeClr val="bg2">
                    <a:lumMod val="50000"/>
                  </a:schemeClr>
                </a:solidFill>
              </a:rPr>
              <a:t>The Core study </a:t>
            </a:r>
            <a:r>
              <a:rPr lang="en-AU" sz="2400" b="1" dirty="0" smtClean="0">
                <a:solidFill>
                  <a:schemeClr val="bg2">
                    <a:lumMod val="50000"/>
                  </a:schemeClr>
                </a:solidFill>
              </a:rPr>
              <a:t>is </a:t>
            </a:r>
            <a:r>
              <a:rPr lang="en-AU" sz="2400" b="1" dirty="0">
                <a:solidFill>
                  <a:schemeClr val="bg2">
                    <a:lumMod val="50000"/>
                  </a:schemeClr>
                </a:solidFill>
              </a:rPr>
              <a:t>‘Data </a:t>
            </a:r>
            <a:r>
              <a:rPr lang="en-AU" sz="2400" b="1" dirty="0" smtClean="0">
                <a:solidFill>
                  <a:schemeClr val="bg2">
                    <a:lumMod val="50000"/>
                  </a:schemeClr>
                </a:solidFill>
              </a:rPr>
              <a:t>Analysis</a:t>
            </a:r>
            <a:r>
              <a:rPr lang="en-AU" sz="2400" b="1" dirty="0">
                <a:solidFill>
                  <a:schemeClr val="bg2">
                    <a:lumMod val="50000"/>
                  </a:schemeClr>
                </a:solidFill>
              </a:rPr>
              <a:t>’ and ‘Recursion and Financial </a:t>
            </a:r>
            <a:r>
              <a:rPr lang="en-AU" sz="2400" b="1" dirty="0" smtClean="0">
                <a:solidFill>
                  <a:schemeClr val="bg2">
                    <a:lumMod val="50000"/>
                  </a:schemeClr>
                </a:solidFill>
              </a:rPr>
              <a:t>modelling’. </a:t>
            </a:r>
            <a:endParaRPr lang="en-AU" sz="2400" b="1" dirty="0">
              <a:solidFill>
                <a:schemeClr val="bg2">
                  <a:lumMod val="50000"/>
                </a:schemeClr>
              </a:solidFill>
            </a:endParaRPr>
          </a:p>
          <a:p>
            <a:pPr>
              <a:buFont typeface="Wingdings" panose="05000000000000000000" pitchFamily="2" charset="2"/>
              <a:buChar char="Ø"/>
            </a:pPr>
            <a:r>
              <a:rPr lang="en-AU" sz="2400" b="1" dirty="0">
                <a:solidFill>
                  <a:schemeClr val="bg2">
                    <a:lumMod val="50000"/>
                  </a:schemeClr>
                </a:solidFill>
              </a:rPr>
              <a:t>The Applications </a:t>
            </a:r>
            <a:r>
              <a:rPr lang="en-AU" sz="2400" b="1" dirty="0" smtClean="0">
                <a:solidFill>
                  <a:schemeClr val="bg2">
                    <a:lumMod val="50000"/>
                  </a:schemeClr>
                </a:solidFill>
              </a:rPr>
              <a:t>are Matrices </a:t>
            </a:r>
            <a:r>
              <a:rPr lang="en-AU" sz="2400" b="1" dirty="0">
                <a:solidFill>
                  <a:schemeClr val="bg2">
                    <a:lumMod val="50000"/>
                  </a:schemeClr>
                </a:solidFill>
              </a:rPr>
              <a:t>and Networks and decision </a:t>
            </a:r>
            <a:r>
              <a:rPr lang="en-AU" sz="2400" b="1" dirty="0" smtClean="0">
                <a:solidFill>
                  <a:schemeClr val="bg2">
                    <a:lumMod val="50000"/>
                  </a:schemeClr>
                </a:solidFill>
              </a:rPr>
              <a:t>mathematics.</a:t>
            </a:r>
          </a:p>
          <a:p>
            <a:pPr marL="0" indent="0">
              <a:buNone/>
            </a:pPr>
            <a:endParaRPr lang="en-AU" sz="2400" b="1" dirty="0">
              <a:solidFill>
                <a:schemeClr val="bg2">
                  <a:lumMod val="50000"/>
                </a:schemeClr>
              </a:solidFill>
            </a:endParaRPr>
          </a:p>
          <a:p>
            <a:pPr marL="0" indent="0">
              <a:buNone/>
            </a:pPr>
            <a:r>
              <a:rPr lang="en-AU" sz="3600" dirty="0"/>
              <a:t>What are the assessments like?</a:t>
            </a:r>
            <a:endParaRPr lang="en-AU" sz="2400" b="1" dirty="0">
              <a:solidFill>
                <a:schemeClr val="bg2">
                  <a:lumMod val="50000"/>
                </a:schemeClr>
              </a:solidFill>
            </a:endParaRPr>
          </a:p>
          <a:p>
            <a:pPr>
              <a:buFont typeface="Wingdings" panose="05000000000000000000" pitchFamily="2" charset="2"/>
              <a:buChar char="Ø"/>
            </a:pPr>
            <a:r>
              <a:rPr lang="en-AU" sz="2400" b="1" dirty="0">
                <a:solidFill>
                  <a:schemeClr val="bg2">
                    <a:lumMod val="50000"/>
                  </a:schemeClr>
                </a:solidFill>
              </a:rPr>
              <a:t>Total 4 SACs over the course that accounts for 34% of your study score. 	</a:t>
            </a:r>
          </a:p>
          <a:p>
            <a:pPr>
              <a:buFont typeface="Wingdings" panose="05000000000000000000" pitchFamily="2" charset="2"/>
              <a:buChar char="Ø"/>
            </a:pPr>
            <a:r>
              <a:rPr lang="en-AU" sz="2400" b="1" dirty="0">
                <a:solidFill>
                  <a:schemeClr val="bg2">
                    <a:lumMod val="50000"/>
                  </a:schemeClr>
                </a:solidFill>
              </a:rPr>
              <a:t>There are two end of year exams which together account for 66% of your study score. </a:t>
            </a:r>
            <a:r>
              <a:rPr lang="en-AU" sz="3200" dirty="0"/>
              <a:t>	</a:t>
            </a:r>
          </a:p>
          <a:p>
            <a:pPr marL="0" indent="0">
              <a:buNone/>
            </a:pPr>
            <a:endParaRPr lang="en-AU" sz="3600" dirty="0"/>
          </a:p>
          <a:p>
            <a:pPr marL="0" indent="0">
              <a:buNone/>
            </a:pPr>
            <a:r>
              <a:rPr lang="en-AU" sz="3600" dirty="0"/>
              <a:t>What equipment  would you need?</a:t>
            </a:r>
          </a:p>
          <a:p>
            <a:pPr>
              <a:buFont typeface="Wingdings" panose="05000000000000000000" pitchFamily="2" charset="2"/>
              <a:buChar char="Ø"/>
            </a:pPr>
            <a:r>
              <a:rPr lang="en-AU" sz="2400" b="1" dirty="0">
                <a:solidFill>
                  <a:schemeClr val="bg2">
                    <a:lumMod val="50000"/>
                  </a:schemeClr>
                </a:solidFill>
              </a:rPr>
              <a:t>Maths Textbook (eBook), </a:t>
            </a:r>
            <a:r>
              <a:rPr lang="en-AU" sz="2400" b="1" dirty="0" err="1">
                <a:solidFill>
                  <a:schemeClr val="bg2">
                    <a:lumMod val="50000"/>
                  </a:schemeClr>
                </a:solidFill>
              </a:rPr>
              <a:t>TiNspire</a:t>
            </a:r>
            <a:r>
              <a:rPr lang="en-AU" sz="2400" b="1" dirty="0">
                <a:solidFill>
                  <a:schemeClr val="bg2">
                    <a:lumMod val="50000"/>
                  </a:schemeClr>
                </a:solidFill>
              </a:rPr>
              <a:t> Calculator, Maths workbook, laptop</a:t>
            </a:r>
          </a:p>
          <a:p>
            <a:pPr>
              <a:buFont typeface="Wingdings" panose="05000000000000000000" pitchFamily="2" charset="2"/>
              <a:buChar char="Ø"/>
            </a:pPr>
            <a:endParaRPr lang="en-AU" sz="3600" dirty="0"/>
          </a:p>
          <a:p>
            <a:pPr marL="0" indent="0">
              <a:buNone/>
            </a:pPr>
            <a:r>
              <a:rPr lang="en-AU" sz="3600" dirty="0"/>
              <a:t>What are the career pathways?</a:t>
            </a:r>
          </a:p>
          <a:p>
            <a:pPr>
              <a:buFont typeface="Wingdings" panose="05000000000000000000" pitchFamily="2" charset="2"/>
              <a:buChar char="Ø"/>
            </a:pPr>
            <a:r>
              <a:rPr lang="en-AU" sz="2400" b="1" dirty="0">
                <a:solidFill>
                  <a:schemeClr val="bg2">
                    <a:lumMod val="50000"/>
                  </a:schemeClr>
                </a:solidFill>
              </a:rPr>
              <a:t>Commerce, Psychology, Education, Agriculture, Nursing, Architecture, Physiotherapy, Marketing, Science, Social work, Accounting</a:t>
            </a:r>
          </a:p>
          <a:p>
            <a:endParaRPr lang="en-AU" dirty="0" smtClean="0"/>
          </a:p>
          <a:p>
            <a:endParaRPr lang="en-AU" dirty="0"/>
          </a:p>
        </p:txBody>
      </p:sp>
    </p:spTree>
    <p:extLst>
      <p:ext uri="{BB962C8B-B14F-4D97-AF65-F5344CB8AC3E}">
        <p14:creationId xmlns:p14="http://schemas.microsoft.com/office/powerpoint/2010/main" val="3590784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57475"/>
            <a:ext cx="66294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20688"/>
            <a:ext cx="8229600" cy="1872208"/>
          </a:xfrm>
        </p:spPr>
        <p:txBody>
          <a:bodyPr>
            <a:noAutofit/>
          </a:bodyPr>
          <a:lstStyle/>
          <a:p>
            <a:r>
              <a:rPr lang="en-AU" sz="8000" dirty="0" smtClean="0"/>
              <a:t>Music</a:t>
            </a:r>
            <a:endParaRPr lang="en-AU" sz="8000" dirty="0"/>
          </a:p>
        </p:txBody>
      </p:sp>
      <p:sp>
        <p:nvSpPr>
          <p:cNvPr id="3" name="Content Placeholder 2"/>
          <p:cNvSpPr>
            <a:spLocks noGrp="1"/>
          </p:cNvSpPr>
          <p:nvPr>
            <p:ph idx="1"/>
          </p:nvPr>
        </p:nvSpPr>
        <p:spPr>
          <a:xfrm>
            <a:off x="457200" y="2780928"/>
            <a:ext cx="8229600" cy="3345235"/>
          </a:xfrm>
        </p:spPr>
        <p:txBody>
          <a:bodyPr/>
          <a:lstStyle/>
          <a:p>
            <a:r>
              <a:rPr lang="en-AU" dirty="0" smtClean="0"/>
              <a:t>Music (Solo/group Performance)</a:t>
            </a:r>
          </a:p>
          <a:p>
            <a:endParaRPr lang="en-AU" dirty="0" smtClean="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Music Performance</a:t>
            </a:r>
            <a:endParaRPr lang="en-AU" sz="3600" dirty="0">
              <a:latin typeface="+mn-lt"/>
            </a:endParaRPr>
          </a:p>
        </p:txBody>
      </p:sp>
      <p:sp>
        <p:nvSpPr>
          <p:cNvPr id="5" name="Content Placeholder 4"/>
          <p:cNvSpPr>
            <a:spLocks noGrp="1"/>
          </p:cNvSpPr>
          <p:nvPr>
            <p:ph idx="1"/>
          </p:nvPr>
        </p:nvSpPr>
        <p:spPr>
          <a:xfrm>
            <a:off x="457200" y="1124744"/>
            <a:ext cx="7571184" cy="5400600"/>
          </a:xfrm>
        </p:spPr>
        <p:txBody>
          <a:bodyPr>
            <a:normAutofit fontScale="62500" lnSpcReduction="20000"/>
          </a:bodyPr>
          <a:lstStyle/>
          <a:p>
            <a:r>
              <a:rPr lang="en-AU" sz="2900" b="1" dirty="0" smtClean="0"/>
              <a:t>What is this subject about?</a:t>
            </a:r>
          </a:p>
          <a:p>
            <a:pPr marL="137160" indent="0">
              <a:buNone/>
            </a:pPr>
            <a:r>
              <a:rPr lang="en-AU" dirty="0"/>
              <a:t>Students entering year 11 music study music performance solo &amp; group.</a:t>
            </a:r>
          </a:p>
          <a:p>
            <a:pPr marL="137160" indent="0">
              <a:buNone/>
            </a:pPr>
            <a:r>
              <a:rPr lang="en-AU" dirty="0"/>
              <a:t>Units covered include theoretical and aural musicianship and music computer production. Students who play an instrument is an advantage but not essential</a:t>
            </a:r>
          </a:p>
          <a:p>
            <a:pPr marL="137160" indent="0">
              <a:buNone/>
            </a:pPr>
            <a:r>
              <a:rPr lang="en-AU" dirty="0"/>
              <a:t>Cost to students is </a:t>
            </a:r>
            <a:r>
              <a:rPr lang="en-AU" dirty="0" err="1"/>
              <a:t>approx</a:t>
            </a:r>
            <a:r>
              <a:rPr lang="en-AU" dirty="0"/>
              <a:t> $500 which covers scheduled workshops, individual tuition fees and excursions</a:t>
            </a:r>
          </a:p>
          <a:p>
            <a:endParaRPr lang="en-AU" sz="2400" dirty="0" smtClean="0"/>
          </a:p>
          <a:p>
            <a:r>
              <a:rPr lang="en-AU" sz="2900" b="1" dirty="0" smtClean="0"/>
              <a:t>What are the assessments like?</a:t>
            </a:r>
          </a:p>
          <a:p>
            <a:pPr marL="0" indent="0">
              <a:buNone/>
            </a:pPr>
            <a:r>
              <a:rPr lang="en-AU" dirty="0"/>
              <a:t>Assessment is by practical demonstration of skills and competencies on units covered in class and SACS which cover a range of Music Industry topics</a:t>
            </a:r>
          </a:p>
          <a:p>
            <a:endParaRPr lang="en-AU" sz="2400" dirty="0" smtClean="0"/>
          </a:p>
          <a:p>
            <a:r>
              <a:rPr lang="en-AU" sz="2900" b="1" dirty="0" smtClean="0"/>
              <a:t>What equipment  would you need?</a:t>
            </a:r>
          </a:p>
          <a:p>
            <a:pPr marL="0" indent="0">
              <a:buNone/>
            </a:pPr>
            <a:r>
              <a:rPr lang="en-AU" dirty="0" smtClean="0"/>
              <a:t>Musical instrument</a:t>
            </a:r>
          </a:p>
          <a:p>
            <a:pPr marL="0" indent="0">
              <a:buNone/>
            </a:pPr>
            <a:endParaRPr lang="en-AU" sz="2400" dirty="0" smtClean="0"/>
          </a:p>
          <a:p>
            <a:r>
              <a:rPr lang="en-AU" sz="2900" b="1" dirty="0" smtClean="0"/>
              <a:t>What are the career pathways?</a:t>
            </a:r>
          </a:p>
          <a:p>
            <a:pPr marL="0" indent="0">
              <a:buNone/>
            </a:pPr>
            <a:r>
              <a:rPr lang="en-AU" dirty="0"/>
              <a:t>Students who complete the course are eligible for further studies at tertiary institutions such as TAFE and University which can lead into careers in music performance, audio engineering, music education, music theatre production, music retail and event management.</a:t>
            </a:r>
          </a:p>
          <a:p>
            <a:endParaRPr lang="en-AU" dirty="0" smtClean="0"/>
          </a:p>
          <a:p>
            <a:endParaRPr lang="en-A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9165"/>
            <a:ext cx="1188168" cy="143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80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Science</a:t>
            </a:r>
            <a:endParaRPr lang="en-AU" sz="8000" dirty="0"/>
          </a:p>
        </p:txBody>
      </p:sp>
      <p:sp>
        <p:nvSpPr>
          <p:cNvPr id="3" name="Content Placeholder 2"/>
          <p:cNvSpPr>
            <a:spLocks noGrp="1"/>
          </p:cNvSpPr>
          <p:nvPr>
            <p:ph idx="1"/>
          </p:nvPr>
        </p:nvSpPr>
        <p:spPr>
          <a:xfrm>
            <a:off x="457200" y="3717032"/>
            <a:ext cx="8229600" cy="2409131"/>
          </a:xfrm>
        </p:spPr>
        <p:txBody>
          <a:bodyPr/>
          <a:lstStyle/>
          <a:p>
            <a:r>
              <a:rPr lang="en-AU" dirty="0" smtClean="0"/>
              <a:t>Biology</a:t>
            </a:r>
          </a:p>
          <a:p>
            <a:r>
              <a:rPr lang="en-AU" dirty="0" smtClean="0"/>
              <a:t>Chemistry</a:t>
            </a:r>
          </a:p>
          <a:p>
            <a:r>
              <a:rPr lang="en-AU" dirty="0" smtClean="0"/>
              <a:t>Physics</a:t>
            </a:r>
          </a:p>
          <a:p>
            <a:r>
              <a:rPr lang="en-AU" dirty="0" smtClean="0"/>
              <a:t>Psychology</a:t>
            </a:r>
          </a:p>
          <a:p>
            <a:endParaRPr lang="en-AU" dirty="0" smtClean="0">
              <a:latin typeface="Comic Sans MS"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5608919" cy="225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Biology</a:t>
            </a:r>
            <a:endParaRPr lang="en-AU" sz="3600" dirty="0">
              <a:latin typeface="+mn-lt"/>
            </a:endParaRPr>
          </a:p>
        </p:txBody>
      </p:sp>
      <p:sp>
        <p:nvSpPr>
          <p:cNvPr id="5" name="Content Placeholder 4"/>
          <p:cNvSpPr>
            <a:spLocks noGrp="1"/>
          </p:cNvSpPr>
          <p:nvPr>
            <p:ph idx="1"/>
          </p:nvPr>
        </p:nvSpPr>
        <p:spPr>
          <a:xfrm>
            <a:off x="179512" y="1988840"/>
            <a:ext cx="7992888" cy="4641379"/>
          </a:xfrm>
        </p:spPr>
        <p:txBody>
          <a:bodyPr>
            <a:normAutofit/>
          </a:bodyPr>
          <a:lstStyle/>
          <a:p>
            <a:r>
              <a:rPr lang="en-AU" sz="2400" dirty="0" smtClean="0">
                <a:solidFill>
                  <a:srgbClr val="FF0000"/>
                </a:solidFill>
              </a:rPr>
              <a:t>What is this subject about</a:t>
            </a:r>
            <a:r>
              <a:rPr lang="en-AU" sz="2400" dirty="0" smtClean="0"/>
              <a:t>? </a:t>
            </a:r>
          </a:p>
          <a:p>
            <a:pPr marL="0" indent="0">
              <a:buNone/>
            </a:pPr>
            <a:r>
              <a:rPr lang="en-AU" sz="2000" dirty="0" smtClean="0"/>
              <a:t>VCE Biology is the study of living things – from cell structure including their function to body systems, including </a:t>
            </a:r>
            <a:r>
              <a:rPr lang="en-AU" sz="2000" smtClean="0"/>
              <a:t>disease eradication, </a:t>
            </a:r>
            <a:r>
              <a:rPr lang="en-AU" sz="2000" dirty="0" smtClean="0"/>
              <a:t>Ecosystems, genetics and evolution.</a:t>
            </a:r>
          </a:p>
          <a:p>
            <a:r>
              <a:rPr lang="en-AU" sz="2400" dirty="0" smtClean="0">
                <a:solidFill>
                  <a:srgbClr val="FF0000"/>
                </a:solidFill>
              </a:rPr>
              <a:t>What are the assessments like? </a:t>
            </a:r>
          </a:p>
          <a:p>
            <a:pPr marL="0" indent="0">
              <a:buNone/>
            </a:pPr>
            <a:r>
              <a:rPr lang="en-AU" sz="2000" dirty="0" smtClean="0"/>
              <a:t>They include investigations, practical activities, experiment, excursion-based work (fieldwork) [</a:t>
            </a:r>
            <a:r>
              <a:rPr lang="en-AU" sz="2000" dirty="0" err="1" smtClean="0"/>
              <a:t>eg</a:t>
            </a:r>
            <a:r>
              <a:rPr lang="en-AU" sz="2000" dirty="0" smtClean="0"/>
              <a:t>. to a lab or to the zoo], poster, tests and exams</a:t>
            </a:r>
          </a:p>
          <a:p>
            <a:r>
              <a:rPr lang="en-AU" sz="2400" dirty="0" smtClean="0">
                <a:solidFill>
                  <a:srgbClr val="FF0000"/>
                </a:solidFill>
              </a:rPr>
              <a:t>What equipment would you need? </a:t>
            </a:r>
          </a:p>
          <a:p>
            <a:pPr marL="0" indent="0">
              <a:buNone/>
            </a:pPr>
            <a:r>
              <a:rPr lang="en-AU" sz="2000" dirty="0" smtClean="0"/>
              <a:t>Textbook, Student manual, 2 exercise workbooks, laptop.</a:t>
            </a:r>
          </a:p>
          <a:p>
            <a:r>
              <a:rPr lang="en-AU" sz="2400" dirty="0" smtClean="0">
                <a:solidFill>
                  <a:srgbClr val="FF0000"/>
                </a:solidFill>
              </a:rPr>
              <a:t>What are the career pathways? </a:t>
            </a:r>
          </a:p>
          <a:p>
            <a:pPr marL="0" indent="0">
              <a:buNone/>
            </a:pPr>
            <a:r>
              <a:rPr lang="en-AU" sz="2000" dirty="0" smtClean="0"/>
              <a:t>Environment, Health (including medicine), Research, Sport</a:t>
            </a:r>
          </a:p>
          <a:p>
            <a:endParaRPr lang="en-AU" dirty="0" smtClean="0"/>
          </a:p>
          <a:p>
            <a:endParaRPr lang="en-A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5925"/>
            <a:ext cx="3304406" cy="243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139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Chemistry</a:t>
            </a:r>
            <a:endParaRPr lang="en-AU" sz="3600" dirty="0">
              <a:latin typeface="+mn-lt"/>
            </a:endParaRPr>
          </a:p>
        </p:txBody>
      </p:sp>
      <p:sp>
        <p:nvSpPr>
          <p:cNvPr id="5" name="Content Placeholder 4"/>
          <p:cNvSpPr>
            <a:spLocks noGrp="1"/>
          </p:cNvSpPr>
          <p:nvPr>
            <p:ph idx="1"/>
          </p:nvPr>
        </p:nvSpPr>
        <p:spPr>
          <a:xfrm>
            <a:off x="107504" y="1700808"/>
            <a:ext cx="7992888" cy="4896544"/>
          </a:xfrm>
        </p:spPr>
        <p:txBody>
          <a:bodyPr>
            <a:normAutofit/>
          </a:bodyPr>
          <a:lstStyle/>
          <a:p>
            <a:pPr marL="0" indent="0">
              <a:buNone/>
            </a:pPr>
            <a:r>
              <a:rPr lang="en-AU" sz="1900" dirty="0"/>
              <a:t>In VCE Chemistry, you get to learn about how </a:t>
            </a:r>
            <a:endParaRPr lang="en-AU" sz="1900" dirty="0" smtClean="0"/>
          </a:p>
          <a:p>
            <a:pPr marL="0" indent="0">
              <a:buNone/>
            </a:pPr>
            <a:r>
              <a:rPr lang="en-AU" sz="1900" dirty="0" smtClean="0"/>
              <a:t>the </a:t>
            </a:r>
            <a:r>
              <a:rPr lang="en-AU" sz="1900" dirty="0"/>
              <a:t>world works on the smallest scale possible! </a:t>
            </a:r>
          </a:p>
          <a:p>
            <a:pPr marL="0" indent="0">
              <a:buNone/>
            </a:pPr>
            <a:endParaRPr lang="en-AU" sz="1900" dirty="0"/>
          </a:p>
          <a:p>
            <a:pPr marL="0" indent="0">
              <a:buNone/>
            </a:pPr>
            <a:r>
              <a:rPr lang="en-AU" sz="1900" dirty="0"/>
              <a:t>Atom to atom, mole to mole, chemistry is about exploring and explaining reactions that form everything around you. From why and how stars burn, through to how you can make and digest food. We perform experiments most weeks in order to understand how atoms interact with each other.</a:t>
            </a:r>
          </a:p>
          <a:p>
            <a:pPr marL="0" indent="0">
              <a:buNone/>
            </a:pPr>
            <a:endParaRPr lang="en-AU" sz="1900" dirty="0"/>
          </a:p>
          <a:p>
            <a:pPr marL="0" indent="0">
              <a:buNone/>
            </a:pPr>
            <a:r>
              <a:rPr lang="en-AU" sz="1900" dirty="0"/>
              <a:t>We work hard, we play hard.</a:t>
            </a:r>
          </a:p>
          <a:p>
            <a:pPr marL="0" indent="0">
              <a:buNone/>
            </a:pPr>
            <a:endParaRPr lang="en-AU" sz="1900" dirty="0"/>
          </a:p>
          <a:p>
            <a:pPr marL="0" indent="0">
              <a:buNone/>
            </a:pPr>
            <a:r>
              <a:rPr lang="en-AU" sz="1900" dirty="0"/>
              <a:t>If you are good at maths, like science and you enjoy excellent chemistry-based puns, you should consider chemistry in </a:t>
            </a:r>
            <a:r>
              <a:rPr lang="en-AU" sz="1900" dirty="0" smtClean="0"/>
              <a:t>2018!</a:t>
            </a:r>
            <a:endParaRPr lang="en-AU" sz="1900" dirty="0"/>
          </a:p>
          <a:p>
            <a:endParaRPr lang="en-AU" dirty="0"/>
          </a:p>
        </p:txBody>
      </p:sp>
      <p:pic>
        <p:nvPicPr>
          <p:cNvPr id="7" name="Picture 6"/>
          <p:cNvPicPr>
            <a:picLocks noChangeAspect="1"/>
          </p:cNvPicPr>
          <p:nvPr/>
        </p:nvPicPr>
        <p:blipFill>
          <a:blip r:embed="rId2"/>
          <a:stretch>
            <a:fillRect/>
          </a:stretch>
        </p:blipFill>
        <p:spPr>
          <a:xfrm>
            <a:off x="5209032" y="22666"/>
            <a:ext cx="2942830" cy="2038182"/>
          </a:xfrm>
          <a:prstGeom prst="rect">
            <a:avLst/>
          </a:prstGeom>
        </p:spPr>
      </p:pic>
    </p:spTree>
    <p:extLst>
      <p:ext uri="{BB962C8B-B14F-4D97-AF65-F5344CB8AC3E}">
        <p14:creationId xmlns:p14="http://schemas.microsoft.com/office/powerpoint/2010/main" val="3451788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313" y="1988840"/>
            <a:ext cx="4552950" cy="3952875"/>
          </a:xfrm>
          <a:prstGeom prst="rect">
            <a:avLst/>
          </a:prstGeom>
        </p:spPr>
      </p:pic>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Physics</a:t>
            </a:r>
            <a:endParaRPr lang="en-AU" sz="3600" dirty="0">
              <a:latin typeface="+mn-lt"/>
            </a:endParaRPr>
          </a:p>
        </p:txBody>
      </p:sp>
      <p:sp>
        <p:nvSpPr>
          <p:cNvPr id="5" name="Content Placeholder 4"/>
          <p:cNvSpPr>
            <a:spLocks noGrp="1"/>
          </p:cNvSpPr>
          <p:nvPr>
            <p:ph idx="1"/>
          </p:nvPr>
        </p:nvSpPr>
        <p:spPr>
          <a:xfrm>
            <a:off x="457200" y="1124745"/>
            <a:ext cx="7499176" cy="5112567"/>
          </a:xfrm>
          <a:noFill/>
        </p:spPr>
        <p:txBody>
          <a:bodyPr>
            <a:normAutofit fontScale="25000" lnSpcReduction="20000"/>
          </a:bodyPr>
          <a:lstStyle/>
          <a:p>
            <a:pPr algn="just"/>
            <a:r>
              <a:rPr lang="en-AU" sz="7200" dirty="0" smtClean="0">
                <a:solidFill>
                  <a:srgbClr val="FF0000"/>
                </a:solidFill>
              </a:rPr>
              <a:t>What is this subject about?</a:t>
            </a:r>
            <a:r>
              <a:rPr lang="en-AU" sz="7200" dirty="0">
                <a:solidFill>
                  <a:srgbClr val="FF0000"/>
                </a:solidFill>
              </a:rPr>
              <a:t> </a:t>
            </a:r>
            <a:r>
              <a:rPr lang="en-AU" sz="7200" dirty="0"/>
              <a:t>VCE </a:t>
            </a:r>
            <a:r>
              <a:rPr lang="en-AU" sz="7200" dirty="0" smtClean="0"/>
              <a:t>Physics </a:t>
            </a:r>
            <a:r>
              <a:rPr lang="en-AU" sz="7200" dirty="0"/>
              <a:t>provides students with opportunities to explore questions related to the natural and constructed world. The study provides a contextual approach to exploring selected areas within the discipline including atomic physics, electricity, </a:t>
            </a:r>
            <a:r>
              <a:rPr lang="en-AU" sz="7200" dirty="0" smtClean="0"/>
              <a:t>forces and motion, thermodynamics</a:t>
            </a:r>
            <a:r>
              <a:rPr lang="en-AU" sz="7200" dirty="0"/>
              <a:t>, quantum physics and waves. Students also have </a:t>
            </a:r>
            <a:r>
              <a:rPr lang="en-AU" sz="7200" dirty="0" smtClean="0"/>
              <a:t>choices to research areas of interest and the chance to perform and analyse experiments of their own design. </a:t>
            </a:r>
          </a:p>
          <a:p>
            <a:pPr marL="0" indent="0" algn="just">
              <a:buNone/>
            </a:pPr>
            <a:endParaRPr lang="en-AU" sz="7200" dirty="0" smtClean="0"/>
          </a:p>
          <a:p>
            <a:r>
              <a:rPr lang="en-AU" sz="7200" dirty="0" smtClean="0">
                <a:solidFill>
                  <a:srgbClr val="FF0000"/>
                </a:solidFill>
              </a:rPr>
              <a:t>What are the assessments like? </a:t>
            </a:r>
            <a:r>
              <a:rPr lang="en-AU" sz="7200" dirty="0" smtClean="0"/>
              <a:t>Written tests, research papers, experimental reports.</a:t>
            </a:r>
          </a:p>
          <a:p>
            <a:pPr marL="0" indent="0">
              <a:buNone/>
            </a:pPr>
            <a:endParaRPr lang="en-AU" sz="7200" dirty="0" smtClean="0"/>
          </a:p>
          <a:p>
            <a:r>
              <a:rPr lang="en-AU" sz="7200" dirty="0" smtClean="0">
                <a:solidFill>
                  <a:srgbClr val="FF0000"/>
                </a:solidFill>
              </a:rPr>
              <a:t>What equipment would you need? </a:t>
            </a:r>
            <a:r>
              <a:rPr lang="en-AU" sz="7200" dirty="0" smtClean="0"/>
              <a:t>Text, experimental log book, exercise book. </a:t>
            </a:r>
          </a:p>
          <a:p>
            <a:pPr marL="0" indent="0">
              <a:buNone/>
            </a:pPr>
            <a:endParaRPr lang="en-AU" sz="7200" dirty="0" smtClean="0"/>
          </a:p>
          <a:p>
            <a:r>
              <a:rPr lang="en-AU" sz="7200" dirty="0" smtClean="0">
                <a:solidFill>
                  <a:srgbClr val="FF0000"/>
                </a:solidFill>
              </a:rPr>
              <a:t>What are the career pathways? </a:t>
            </a:r>
            <a:r>
              <a:rPr lang="en-AU" sz="7200" dirty="0" smtClean="0"/>
              <a:t>Many options are available to the physics student including job prospects in the automotive, mining, building, weather forecasting and sound recording industries to name only a handful. The following link will highlight many other applications for </a:t>
            </a:r>
            <a:r>
              <a:rPr lang="en-AU" sz="7200" dirty="0"/>
              <a:t>Physics </a:t>
            </a:r>
            <a:r>
              <a:rPr lang="en-AU" sz="7200" dirty="0" smtClean="0"/>
              <a:t>students.</a:t>
            </a:r>
          </a:p>
        </p:txBody>
      </p:sp>
    </p:spTree>
    <p:extLst>
      <p:ext uri="{BB962C8B-B14F-4D97-AF65-F5344CB8AC3E}">
        <p14:creationId xmlns:p14="http://schemas.microsoft.com/office/powerpoint/2010/main" val="1567109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Psychology</a:t>
            </a:r>
            <a:endParaRPr lang="en-AU" sz="3600" dirty="0">
              <a:latin typeface="+mn-lt"/>
            </a:endParaRPr>
          </a:p>
        </p:txBody>
      </p:sp>
      <p:sp>
        <p:nvSpPr>
          <p:cNvPr id="5" name="Content Placeholder 4"/>
          <p:cNvSpPr>
            <a:spLocks noGrp="1"/>
          </p:cNvSpPr>
          <p:nvPr>
            <p:ph idx="1"/>
          </p:nvPr>
        </p:nvSpPr>
        <p:spPr>
          <a:xfrm>
            <a:off x="179512" y="1484784"/>
            <a:ext cx="7499176" cy="5001419"/>
          </a:xfrm>
        </p:spPr>
        <p:txBody>
          <a:bodyPr>
            <a:normAutofit/>
          </a:bodyPr>
          <a:lstStyle/>
          <a:p>
            <a:r>
              <a:rPr lang="en-AU" sz="2400" dirty="0" smtClean="0">
                <a:solidFill>
                  <a:srgbClr val="FF0000"/>
                </a:solidFill>
              </a:rPr>
              <a:t>What is this subject about? </a:t>
            </a:r>
            <a:r>
              <a:rPr lang="en-AU" sz="2400" dirty="0" smtClean="0"/>
              <a:t>The study of mental processes, behaviour of humans. </a:t>
            </a:r>
            <a:r>
              <a:rPr lang="en-AU" sz="2400" dirty="0"/>
              <a:t>Biological, behavioural, cognitive and socio-cultural perspectives inform the way psychologists approach their research into human behaviour.</a:t>
            </a:r>
          </a:p>
          <a:p>
            <a:r>
              <a:rPr lang="en-AU" sz="2400" dirty="0" smtClean="0">
                <a:solidFill>
                  <a:srgbClr val="FF0000"/>
                </a:solidFill>
              </a:rPr>
              <a:t>What are the assessments like? </a:t>
            </a:r>
            <a:r>
              <a:rPr lang="en-AU" sz="2400" dirty="0" smtClean="0"/>
              <a:t>SACs, assignments, tests, poster, brain dissection, exams.</a:t>
            </a:r>
          </a:p>
          <a:p>
            <a:r>
              <a:rPr lang="en-AU" sz="2400" dirty="0" smtClean="0">
                <a:solidFill>
                  <a:srgbClr val="FF0000"/>
                </a:solidFill>
              </a:rPr>
              <a:t>What equipment would you need? </a:t>
            </a:r>
            <a:r>
              <a:rPr lang="en-AU" sz="2400" dirty="0" smtClean="0"/>
              <a:t>Textbook, 2 exercise books</a:t>
            </a:r>
          </a:p>
          <a:p>
            <a:r>
              <a:rPr lang="en-AU" sz="2400" dirty="0" smtClean="0">
                <a:solidFill>
                  <a:srgbClr val="FF0000"/>
                </a:solidFill>
              </a:rPr>
              <a:t>What are the career pathways? </a:t>
            </a:r>
            <a:r>
              <a:rPr lang="en-AU" sz="2400" dirty="0" smtClean="0"/>
              <a:t>Psychologist, psychiatrist, criminologist, social worker, teacher, youth worker, anthropologist, market researcher</a:t>
            </a:r>
          </a:p>
        </p:txBody>
      </p:sp>
      <p:pic>
        <p:nvPicPr>
          <p:cNvPr id="6" name="Picture 5" descr="http://www.geneticsandsociety.org/img/original/Br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6632"/>
            <a:ext cx="1709316" cy="136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6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pathways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784990"/>
              </p:ext>
            </p:extLst>
          </p:nvPr>
        </p:nvGraphicFramePr>
        <p:xfrm>
          <a:off x="808484" y="158174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1979712" y="3465004"/>
            <a:ext cx="1224136"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79712" y="3465004"/>
            <a:ext cx="1224136" cy="1170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79712" y="3465004"/>
            <a:ext cx="1224136" cy="2124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932040" y="3356992"/>
            <a:ext cx="9361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32040" y="3356992"/>
            <a:ext cx="936104" cy="1278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39952" y="4885333"/>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81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Technology</a:t>
            </a:r>
            <a:endParaRPr lang="en-AU" sz="8000" dirty="0"/>
          </a:p>
        </p:txBody>
      </p:sp>
      <p:sp>
        <p:nvSpPr>
          <p:cNvPr id="3" name="Content Placeholder 2"/>
          <p:cNvSpPr>
            <a:spLocks noGrp="1"/>
          </p:cNvSpPr>
          <p:nvPr>
            <p:ph idx="1"/>
          </p:nvPr>
        </p:nvSpPr>
        <p:spPr>
          <a:xfrm>
            <a:off x="457200" y="3717032"/>
            <a:ext cx="8229600" cy="2409131"/>
          </a:xfrm>
        </p:spPr>
        <p:txBody>
          <a:bodyPr>
            <a:normAutofit/>
          </a:bodyPr>
          <a:lstStyle/>
          <a:p>
            <a:r>
              <a:rPr lang="en-AU" dirty="0" smtClean="0">
                <a:latin typeface="Comic Sans MS" pitchFamily="66" charset="0"/>
              </a:rPr>
              <a:t>Computing</a:t>
            </a:r>
          </a:p>
          <a:p>
            <a:r>
              <a:rPr lang="en-AU" dirty="0">
                <a:latin typeface="Comic Sans MS" pitchFamily="66" charset="0"/>
              </a:rPr>
              <a:t>Food </a:t>
            </a:r>
            <a:r>
              <a:rPr lang="en-AU" dirty="0" smtClean="0">
                <a:latin typeface="Comic Sans MS" pitchFamily="66" charset="0"/>
              </a:rPr>
              <a:t>Studies</a:t>
            </a:r>
          </a:p>
          <a:p>
            <a:r>
              <a:rPr lang="en-AU" dirty="0" smtClean="0">
                <a:latin typeface="Comic Sans MS" pitchFamily="66" charset="0"/>
              </a:rPr>
              <a:t>Product Design &amp; Technology –Wood</a:t>
            </a:r>
          </a:p>
          <a:p>
            <a:pPr marL="0" indent="0">
              <a:buNone/>
            </a:pPr>
            <a:endParaRPr lang="en-AU" dirty="0" smtClean="0">
              <a:latin typeface="Comic Sans MS" pitchFamily="66" charset="0"/>
            </a:endParaRPr>
          </a:p>
          <a:p>
            <a:endParaRPr lang="en-AU" dirty="0" smtClean="0">
              <a:latin typeface="Comic Sans MS" pitchFamily="66" charset="0"/>
            </a:endParaRPr>
          </a:p>
          <a:p>
            <a:endParaRPr lang="en-AU" dirty="0" smtClean="0">
              <a:latin typeface="Comic Sans MS" pitchFamily="66" charset="0"/>
            </a:endParaRPr>
          </a:p>
          <a:p>
            <a:endParaRPr lang="en-AU" dirty="0" smtClean="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856"/>
            <a:ext cx="8229600" cy="706090"/>
          </a:xfrm>
        </p:spPr>
        <p:txBody>
          <a:bodyPr>
            <a:normAutofit/>
          </a:bodyPr>
          <a:lstStyle/>
          <a:p>
            <a:r>
              <a:rPr lang="en-AU" sz="3600" dirty="0" smtClean="0">
                <a:latin typeface="+mn-lt"/>
              </a:rPr>
              <a:t>Computing</a:t>
            </a:r>
            <a:endParaRPr lang="en-AU" sz="3600" dirty="0">
              <a:latin typeface="+mn-lt"/>
            </a:endParaRPr>
          </a:p>
        </p:txBody>
      </p:sp>
      <p:sp>
        <p:nvSpPr>
          <p:cNvPr id="5" name="Content Placeholder 4"/>
          <p:cNvSpPr>
            <a:spLocks noGrp="1"/>
          </p:cNvSpPr>
          <p:nvPr>
            <p:ph idx="1"/>
          </p:nvPr>
        </p:nvSpPr>
        <p:spPr>
          <a:xfrm>
            <a:off x="23499" y="758022"/>
            <a:ext cx="8004885" cy="5911337"/>
          </a:xfrm>
        </p:spPr>
        <p:txBody>
          <a:bodyPr>
            <a:normAutofit fontScale="92500" lnSpcReduction="10000"/>
          </a:bodyPr>
          <a:lstStyle/>
          <a:p>
            <a:r>
              <a:rPr lang="en-AU" sz="2400" dirty="0" smtClean="0"/>
              <a:t>What is this subject about?	</a:t>
            </a:r>
          </a:p>
          <a:p>
            <a:pPr lvl="1"/>
            <a:r>
              <a:rPr lang="en-AU" sz="2100" dirty="0" smtClean="0"/>
              <a:t>VCE Computing focuses on the application of problem-solving methodology, strategies and techniques for managing information systems in a range of different concepts, and creating digital solutions that meet specific needs.  </a:t>
            </a:r>
          </a:p>
          <a:p>
            <a:r>
              <a:rPr lang="en-AU" sz="2400" dirty="0" smtClean="0"/>
              <a:t>What are the assessments like?</a:t>
            </a:r>
          </a:p>
          <a:p>
            <a:pPr lvl="1"/>
            <a:r>
              <a:rPr lang="en-AU" sz="2000" dirty="0" smtClean="0"/>
              <a:t>Visual </a:t>
            </a:r>
            <a:r>
              <a:rPr lang="en-AU" sz="2000" dirty="0"/>
              <a:t>presentations, the use of digital systems and techniques to create a solution in response to a need, oral presentations and written reports. 	</a:t>
            </a:r>
          </a:p>
          <a:p>
            <a:pPr lvl="1"/>
            <a:endParaRPr lang="en-AU" sz="2100" dirty="0" smtClean="0"/>
          </a:p>
          <a:p>
            <a:r>
              <a:rPr lang="en-AU" sz="2400" dirty="0" smtClean="0"/>
              <a:t>What equipment  would you need?</a:t>
            </a:r>
          </a:p>
          <a:p>
            <a:pPr lvl="1"/>
            <a:r>
              <a:rPr lang="en-AU" sz="2100" dirty="0" smtClean="0"/>
              <a:t>Laptop</a:t>
            </a:r>
          </a:p>
          <a:p>
            <a:r>
              <a:rPr lang="en-AU" sz="2400" dirty="0" smtClean="0"/>
              <a:t>What are the career pathways?</a:t>
            </a:r>
          </a:p>
          <a:p>
            <a:pPr lvl="1"/>
            <a:r>
              <a:rPr lang="en-AU" sz="2000" dirty="0">
                <a:solidFill>
                  <a:schemeClr val="tx1">
                    <a:lumMod val="65000"/>
                    <a:lumOff val="35000"/>
                  </a:schemeClr>
                </a:solidFill>
              </a:rPr>
              <a:t>C</a:t>
            </a:r>
            <a:r>
              <a:rPr lang="en-AU" sz="2000" dirty="0" smtClean="0">
                <a:solidFill>
                  <a:schemeClr val="tx1">
                    <a:lumMod val="65000"/>
                    <a:lumOff val="35000"/>
                  </a:schemeClr>
                </a:solidFill>
              </a:rPr>
              <a:t>omputer </a:t>
            </a:r>
            <a:r>
              <a:rPr lang="en-AU" sz="2000" dirty="0">
                <a:solidFill>
                  <a:schemeClr val="tx1">
                    <a:lumMod val="65000"/>
                    <a:lumOff val="35000"/>
                  </a:schemeClr>
                </a:solidFill>
              </a:rPr>
              <a:t>science, information systems, business, systems engineering, robotics, linguistics, logistics, database management and software development, and to careers in digital-technologies based areas such as information architecture, web design, business analysis and project management.</a:t>
            </a:r>
            <a:endParaRPr lang="en-AU" sz="2100" dirty="0" smtClean="0">
              <a:solidFill>
                <a:schemeClr val="tx1">
                  <a:lumMod val="65000"/>
                  <a:lumOff val="35000"/>
                </a:schemeClr>
              </a:solidFill>
            </a:endParaRPr>
          </a:p>
          <a:p>
            <a:endParaRPr lang="en-AU" dirty="0" smtClean="0"/>
          </a:p>
          <a:p>
            <a:endParaRPr lang="en-AU" dirty="0"/>
          </a:p>
        </p:txBody>
      </p:sp>
    </p:spTree>
    <p:extLst>
      <p:ext uri="{BB962C8B-B14F-4D97-AF65-F5344CB8AC3E}">
        <p14:creationId xmlns:p14="http://schemas.microsoft.com/office/powerpoint/2010/main" val="149319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1856"/>
            <a:ext cx="18002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179512" y="1124744"/>
            <a:ext cx="8229600" cy="5544616"/>
          </a:xfrm>
        </p:spPr>
        <p:txBody>
          <a:bodyPr>
            <a:normAutofit fontScale="92500" lnSpcReduction="10000"/>
          </a:bodyPr>
          <a:lstStyle/>
          <a:p>
            <a:r>
              <a:rPr lang="en-AU" sz="2400" dirty="0" smtClean="0"/>
              <a:t>What is this subject about?</a:t>
            </a:r>
          </a:p>
          <a:p>
            <a:pPr lvl="1"/>
            <a:r>
              <a:rPr lang="en-AU" sz="2000" dirty="0"/>
              <a:t>Students explore the historical and cultural aspects of </a:t>
            </a:r>
            <a:r>
              <a:rPr lang="en-AU" sz="2000" dirty="0" smtClean="0"/>
              <a:t>food, investigate origins </a:t>
            </a:r>
            <a:r>
              <a:rPr lang="en-AU" sz="2000" dirty="0"/>
              <a:t>and roles of food </a:t>
            </a:r>
            <a:r>
              <a:rPr lang="en-AU" sz="2000" dirty="0" smtClean="0"/>
              <a:t>from countries all over the world and Australia. Students </a:t>
            </a:r>
            <a:r>
              <a:rPr lang="en-AU" sz="2000" dirty="0"/>
              <a:t>investigate commercial food production </a:t>
            </a:r>
            <a:r>
              <a:rPr lang="en-AU" sz="2000" dirty="0" smtClean="0"/>
              <a:t>industries </a:t>
            </a:r>
            <a:r>
              <a:rPr lang="en-AU" sz="2000" dirty="0"/>
              <a:t>and the capacity of industry to produce safe, high quality food. </a:t>
            </a:r>
            <a:endParaRPr lang="en-AU" sz="2000" dirty="0" smtClean="0"/>
          </a:p>
          <a:p>
            <a:pPr lvl="1"/>
            <a:r>
              <a:rPr lang="en-AU" sz="2000" dirty="0" smtClean="0"/>
              <a:t>Practical </a:t>
            </a:r>
            <a:r>
              <a:rPr lang="en-AU" sz="2000" dirty="0"/>
              <a:t>work is an integral part of all aspects of the VCE Food Studies course and is used to demonstrate knowledge and to practice new skills. </a:t>
            </a:r>
            <a:endParaRPr lang="en-AU" sz="2100" dirty="0" smtClean="0"/>
          </a:p>
          <a:p>
            <a:r>
              <a:rPr lang="en-AU" sz="2400" dirty="0" smtClean="0"/>
              <a:t>What are the assessments like?</a:t>
            </a:r>
          </a:p>
          <a:p>
            <a:pPr lvl="1"/>
            <a:r>
              <a:rPr lang="en-AU" sz="2000" dirty="0"/>
              <a:t>This includes a range of tasks including written tests, practical demonstration, practical reports, written </a:t>
            </a:r>
            <a:r>
              <a:rPr lang="en-AU" sz="2000" dirty="0" smtClean="0"/>
              <a:t>reports and </a:t>
            </a:r>
            <a:r>
              <a:rPr lang="en-AU" sz="2000" dirty="0"/>
              <a:t>oral presentations.</a:t>
            </a:r>
            <a:endParaRPr lang="en-AU" sz="2100" dirty="0" smtClean="0"/>
          </a:p>
          <a:p>
            <a:r>
              <a:rPr lang="en-AU" sz="2400" dirty="0" smtClean="0"/>
              <a:t>What are the career pathways?</a:t>
            </a:r>
          </a:p>
          <a:p>
            <a:pPr lvl="1"/>
            <a:r>
              <a:rPr lang="en-AU" sz="2000" dirty="0"/>
              <a:t>This study complements and supports further training and employment opportunities in the fields of home economics, food technology, food manufacturing and </a:t>
            </a:r>
            <a:r>
              <a:rPr lang="en-AU" sz="2000" dirty="0" smtClean="0"/>
              <a:t>the hospitality industry (chef, nutritionist, dietician).</a:t>
            </a:r>
            <a:endParaRPr lang="en-AU" sz="2100" dirty="0" smtClean="0"/>
          </a:p>
          <a:p>
            <a:endParaRPr lang="en-AU" dirty="0" smtClean="0"/>
          </a:p>
          <a:p>
            <a:endParaRPr lang="en-AU" dirty="0"/>
          </a:p>
        </p:txBody>
      </p:sp>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Food Studies</a:t>
            </a:r>
            <a:endParaRPr lang="en-AU" sz="3600" dirty="0">
              <a:latin typeface="+mn-lt"/>
            </a:endParaRPr>
          </a:p>
        </p:txBody>
      </p:sp>
    </p:spTree>
    <p:extLst>
      <p:ext uri="{BB962C8B-B14F-4D97-AF65-F5344CB8AC3E}">
        <p14:creationId xmlns:p14="http://schemas.microsoft.com/office/powerpoint/2010/main" val="979570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fontScale="90000"/>
          </a:bodyPr>
          <a:lstStyle/>
          <a:p>
            <a:r>
              <a:rPr lang="en-AU" sz="3600" dirty="0" smtClean="0">
                <a:latin typeface="+mn-lt"/>
              </a:rPr>
              <a:t>Product Design &amp; Technology - Wood</a:t>
            </a:r>
            <a:endParaRPr lang="en-AU" sz="3600" dirty="0">
              <a:latin typeface="+mn-lt"/>
            </a:endParaRPr>
          </a:p>
        </p:txBody>
      </p:sp>
      <p:sp>
        <p:nvSpPr>
          <p:cNvPr id="5" name="Content Placeholder 4"/>
          <p:cNvSpPr>
            <a:spLocks noGrp="1"/>
          </p:cNvSpPr>
          <p:nvPr>
            <p:ph idx="1"/>
          </p:nvPr>
        </p:nvSpPr>
        <p:spPr>
          <a:xfrm>
            <a:off x="107504" y="1124744"/>
            <a:ext cx="8229600" cy="5472608"/>
          </a:xfrm>
        </p:spPr>
        <p:txBody>
          <a:bodyPr>
            <a:normAutofit fontScale="92500" lnSpcReduction="10000"/>
          </a:bodyPr>
          <a:lstStyle/>
          <a:p>
            <a:r>
              <a:rPr lang="en-AU" sz="2400" dirty="0" smtClean="0"/>
              <a:t>What is this subject about?</a:t>
            </a:r>
          </a:p>
          <a:p>
            <a:pPr lvl="1"/>
            <a:r>
              <a:rPr lang="en-AU" sz="2000" dirty="0" smtClean="0"/>
              <a:t>Creating and manufacturing a variety of different products using different means and techniques with wood material. </a:t>
            </a:r>
            <a:r>
              <a:rPr lang="en-AU" sz="2000" dirty="0"/>
              <a:t>S</a:t>
            </a:r>
            <a:r>
              <a:rPr lang="en-AU" sz="2000" dirty="0" smtClean="0"/>
              <a:t>tudents redesign </a:t>
            </a:r>
            <a:r>
              <a:rPr lang="en-AU" sz="2000" dirty="0"/>
              <a:t>an existing product/design, create the new product and perform an evaluation. </a:t>
            </a:r>
            <a:r>
              <a:rPr lang="en-AU" sz="2000" dirty="0" smtClean="0"/>
              <a:t>Students </a:t>
            </a:r>
            <a:r>
              <a:rPr lang="en-AU" sz="2000" dirty="0"/>
              <a:t>work as members of a team to design and create a product range or a number of products based on a common theme</a:t>
            </a:r>
            <a:r>
              <a:rPr lang="en-AU" sz="2000" dirty="0" smtClean="0"/>
              <a:t>. Students create products based on a consumer need, following the design process from start to finish.  </a:t>
            </a:r>
            <a:endParaRPr lang="en-AU" sz="2100" dirty="0" smtClean="0"/>
          </a:p>
          <a:p>
            <a:r>
              <a:rPr lang="en-AU" sz="2400" dirty="0" smtClean="0"/>
              <a:t>What are the assessments like?</a:t>
            </a:r>
          </a:p>
          <a:p>
            <a:pPr lvl="1"/>
            <a:r>
              <a:rPr lang="en-AU" sz="2100" dirty="0" smtClean="0"/>
              <a:t>Production tasks, design folios, production plans, </a:t>
            </a:r>
            <a:r>
              <a:rPr lang="en-AU" sz="2100" smtClean="0"/>
              <a:t>evaluation tasks, short </a:t>
            </a:r>
            <a:r>
              <a:rPr lang="en-AU" sz="2100" dirty="0" smtClean="0"/>
              <a:t>written reports and tests. </a:t>
            </a:r>
          </a:p>
          <a:p>
            <a:r>
              <a:rPr lang="en-AU" sz="2400" dirty="0" smtClean="0"/>
              <a:t>What equipment  would you need?</a:t>
            </a:r>
          </a:p>
          <a:p>
            <a:pPr lvl="1"/>
            <a:r>
              <a:rPr lang="en-AU" sz="2100" dirty="0" smtClean="0"/>
              <a:t>Safety glasses, ear muffs, leather school shoes, note book.</a:t>
            </a:r>
          </a:p>
          <a:p>
            <a:r>
              <a:rPr lang="en-AU" sz="2400" dirty="0" smtClean="0"/>
              <a:t>What are the career pathways?</a:t>
            </a:r>
          </a:p>
          <a:p>
            <a:pPr lvl="1"/>
            <a:r>
              <a:rPr lang="en-AU" sz="2000" dirty="0"/>
              <a:t>Apprenticeships, building and construction jobs (including business ownership), drafting, production planning and engineering, industrial design at university. </a:t>
            </a:r>
            <a:endParaRPr lang="en-AU" sz="2100" dirty="0" smtClean="0"/>
          </a:p>
          <a:p>
            <a:endParaRPr lang="en-AU" dirty="0" smtClean="0"/>
          </a:p>
          <a:p>
            <a:endParaRPr lang="en-AU" dirty="0"/>
          </a:p>
        </p:txBody>
      </p:sp>
    </p:spTree>
    <p:extLst>
      <p:ext uri="{BB962C8B-B14F-4D97-AF65-F5344CB8AC3E}">
        <p14:creationId xmlns:p14="http://schemas.microsoft.com/office/powerpoint/2010/main" val="1579332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673147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872208"/>
          </a:xfrm>
        </p:spPr>
        <p:txBody>
          <a:bodyPr>
            <a:noAutofit/>
          </a:bodyPr>
          <a:lstStyle/>
          <a:p>
            <a:r>
              <a:rPr lang="en-AU" sz="8000" dirty="0" smtClean="0"/>
              <a:t>VCAL</a:t>
            </a:r>
            <a:endParaRPr lang="en-AU" sz="8000" dirty="0"/>
          </a:p>
        </p:txBody>
      </p:sp>
      <p:sp>
        <p:nvSpPr>
          <p:cNvPr id="3" name="Content Placeholder 2"/>
          <p:cNvSpPr>
            <a:spLocks noGrp="1"/>
          </p:cNvSpPr>
          <p:nvPr>
            <p:ph idx="1"/>
          </p:nvPr>
        </p:nvSpPr>
        <p:spPr>
          <a:xfrm>
            <a:off x="457200" y="3717032"/>
            <a:ext cx="8229600" cy="2409131"/>
          </a:xfrm>
        </p:spPr>
        <p:txBody>
          <a:bodyPr>
            <a:normAutofit/>
          </a:bodyPr>
          <a:lstStyle/>
          <a:p>
            <a:r>
              <a:rPr lang="en-AU" dirty="0" smtClean="0"/>
              <a:t>Literacy</a:t>
            </a:r>
          </a:p>
          <a:p>
            <a:r>
              <a:rPr lang="en-AU" dirty="0" smtClean="0"/>
              <a:t>Work Related skills</a:t>
            </a:r>
          </a:p>
          <a:p>
            <a:r>
              <a:rPr lang="en-AU" dirty="0" smtClean="0"/>
              <a:t>Numeracy</a:t>
            </a:r>
          </a:p>
          <a:p>
            <a:r>
              <a:rPr lang="en-AU" dirty="0" smtClean="0"/>
              <a:t>Personal Development Skills</a:t>
            </a:r>
          </a:p>
          <a:p>
            <a:r>
              <a:rPr lang="en-AU" dirty="0" smtClean="0"/>
              <a:t>VET</a:t>
            </a:r>
          </a:p>
          <a:p>
            <a:endParaRPr lang="en-AU" dirty="0" smtClean="0">
              <a:latin typeface="Comic Sans MS" pitchFamily="66" charset="0"/>
            </a:endParaRPr>
          </a:p>
          <a:p>
            <a:endParaRPr lang="en-AU" dirty="0" smtClean="0">
              <a:latin typeface="Comic Sans MS" pitchFamily="66" charset="0"/>
            </a:endParaRPr>
          </a:p>
        </p:txBody>
      </p:sp>
    </p:spTree>
    <p:extLst>
      <p:ext uri="{BB962C8B-B14F-4D97-AF65-F5344CB8AC3E}">
        <p14:creationId xmlns:p14="http://schemas.microsoft.com/office/powerpoint/2010/main" val="418364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a:bodyPr>
          <a:lstStyle/>
          <a:p>
            <a:r>
              <a:rPr lang="en-AU" sz="3600" dirty="0" smtClean="0">
                <a:latin typeface="+mn-lt"/>
              </a:rPr>
              <a:t>VCAL</a:t>
            </a:r>
            <a:endParaRPr lang="en-AU" sz="3600" dirty="0">
              <a:latin typeface="+mn-lt"/>
            </a:endParaRPr>
          </a:p>
        </p:txBody>
      </p:sp>
      <p:sp>
        <p:nvSpPr>
          <p:cNvPr id="5" name="Content Placeholder 4"/>
          <p:cNvSpPr>
            <a:spLocks noGrp="1"/>
          </p:cNvSpPr>
          <p:nvPr>
            <p:ph idx="1"/>
          </p:nvPr>
        </p:nvSpPr>
        <p:spPr>
          <a:xfrm>
            <a:off x="457200" y="1124744"/>
            <a:ext cx="7571184" cy="5400600"/>
          </a:xfrm>
        </p:spPr>
        <p:txBody>
          <a:bodyPr>
            <a:normAutofit fontScale="92500" lnSpcReduction="10000"/>
          </a:bodyPr>
          <a:lstStyle/>
          <a:p>
            <a:pPr>
              <a:buFont typeface="Arial" charset="0"/>
              <a:buChar char="•"/>
            </a:pPr>
            <a:r>
              <a:rPr lang="en-AU" sz="2400" dirty="0"/>
              <a:t>VCAL is a hands-on option for Y11 and Y12 students who are interested in pursuing a career/obtaining an apprenticeship in trades such as Carpentry, Building and Construction, Auto Industry, Hairdressing, Child Care, Make-up and Beauty, Warehousing, </a:t>
            </a:r>
            <a:r>
              <a:rPr lang="en-AU" sz="2400" dirty="0" smtClean="0"/>
              <a:t>Community Services/Youth Work, etc…</a:t>
            </a:r>
            <a:endParaRPr lang="en-AU" sz="2400" dirty="0"/>
          </a:p>
          <a:p>
            <a:pPr>
              <a:buFont typeface="Arial" charset="0"/>
              <a:buChar char="•"/>
            </a:pPr>
            <a:r>
              <a:rPr lang="en-AU" sz="2400" dirty="0"/>
              <a:t>The VCAL gives you practical work related experience, as well as literacy and numeracy skills and the opportunity to build personal </a:t>
            </a:r>
            <a:r>
              <a:rPr lang="en-AU" sz="2400" dirty="0" smtClean="0"/>
              <a:t>development skills </a:t>
            </a:r>
            <a:r>
              <a:rPr lang="en-AU" sz="2400" dirty="0"/>
              <a:t>that are important for life and work</a:t>
            </a:r>
            <a:r>
              <a:rPr lang="en-AU" sz="2400" dirty="0" smtClean="0"/>
              <a:t>.</a:t>
            </a:r>
            <a:endParaRPr lang="en-AU" sz="2400" dirty="0"/>
          </a:p>
          <a:p>
            <a:pPr>
              <a:buFont typeface="Arial" charset="0"/>
              <a:buChar char="•"/>
            </a:pPr>
            <a:r>
              <a:rPr lang="en-AU" sz="2400" dirty="0"/>
              <a:t>Students who </a:t>
            </a:r>
            <a:r>
              <a:rPr lang="en-AU" sz="2400" dirty="0" smtClean="0"/>
              <a:t>study VCAL </a:t>
            </a:r>
            <a:r>
              <a:rPr lang="en-AU" sz="2400" dirty="0"/>
              <a:t>are likely to be interested in going on to </a:t>
            </a:r>
            <a:r>
              <a:rPr lang="en-AU" sz="2400" dirty="0" smtClean="0"/>
              <a:t>training </a:t>
            </a:r>
            <a:r>
              <a:rPr lang="en-AU" sz="2400" dirty="0"/>
              <a:t>at TAFE, doing an apprenticeship, or getting a job after completing school</a:t>
            </a:r>
            <a:r>
              <a:rPr lang="en-AU" sz="2400" dirty="0" smtClean="0"/>
              <a:t>.</a:t>
            </a:r>
          </a:p>
          <a:p>
            <a:pPr>
              <a:buFont typeface="Arial" charset="0"/>
              <a:buChar char="•"/>
            </a:pPr>
            <a:r>
              <a:rPr lang="en-AU" sz="2400" dirty="0" smtClean="0"/>
              <a:t>VCAL does not rule out the possibility of University, it just means that you are not able to go directly to Uni. after Year 12.</a:t>
            </a:r>
            <a:endParaRPr lang="en-AU" sz="2400" dirty="0"/>
          </a:p>
          <a:p>
            <a:endParaRPr lang="en-AU" dirty="0" smtClean="0"/>
          </a:p>
          <a:p>
            <a:endParaRPr lang="en-AU" dirty="0"/>
          </a:p>
        </p:txBody>
      </p:sp>
    </p:spTree>
    <p:extLst>
      <p:ext uri="{BB962C8B-B14F-4D97-AF65-F5344CB8AC3E}">
        <p14:creationId xmlns:p14="http://schemas.microsoft.com/office/powerpoint/2010/main" val="250668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VCAL</a:t>
            </a:r>
            <a:endParaRPr lang="en-AU" dirty="0"/>
          </a:p>
        </p:txBody>
      </p:sp>
      <p:sp>
        <p:nvSpPr>
          <p:cNvPr id="3" name="Content Placeholder 2"/>
          <p:cNvSpPr>
            <a:spLocks noGrp="1"/>
          </p:cNvSpPr>
          <p:nvPr>
            <p:ph idx="1"/>
          </p:nvPr>
        </p:nvSpPr>
        <p:spPr>
          <a:xfrm>
            <a:off x="457200" y="1609416"/>
            <a:ext cx="7239000" cy="1459544"/>
          </a:xfrm>
        </p:spPr>
        <p:txBody>
          <a:bodyPr/>
          <a:lstStyle/>
          <a:p>
            <a:r>
              <a:rPr lang="en-AU" dirty="0" smtClean="0"/>
              <a:t>VCAL offers the opportunity of completing a School Based Apprenticeship or Traineeship (SBAT).</a:t>
            </a:r>
            <a:endParaRPr lang="en-AU" dirty="0"/>
          </a:p>
        </p:txBody>
      </p:sp>
      <p:pic>
        <p:nvPicPr>
          <p:cNvPr id="4" name="IMG_236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755375" y="2596852"/>
            <a:ext cx="2304256" cy="172819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888230" y="2867902"/>
            <a:ext cx="2006603" cy="150495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3361" y="4571138"/>
            <a:ext cx="2988866" cy="224165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842989" y="2843638"/>
            <a:ext cx="1974285" cy="148071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61798" y="3542590"/>
            <a:ext cx="3789040" cy="284178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345752" y="4706333"/>
            <a:ext cx="2471152" cy="185336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4248" y="0"/>
            <a:ext cx="2324291" cy="1743218"/>
          </a:xfrm>
          <a:prstGeom prst="rect">
            <a:avLst/>
          </a:prstGeom>
        </p:spPr>
      </p:pic>
    </p:spTree>
    <p:extLst>
      <p:ext uri="{BB962C8B-B14F-4D97-AF65-F5344CB8AC3E}">
        <p14:creationId xmlns:p14="http://schemas.microsoft.com/office/powerpoint/2010/main" val="1327319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908720"/>
            <a:ext cx="3456384" cy="1152128"/>
          </a:xfrm>
        </p:spPr>
        <p:txBody>
          <a:bodyPr>
            <a:noAutofit/>
          </a:bodyPr>
          <a:lstStyle/>
          <a:p>
            <a:r>
              <a:rPr lang="en-AU" sz="8000" dirty="0" smtClean="0"/>
              <a:t>ART</a:t>
            </a:r>
            <a:endParaRPr lang="en-AU" sz="8000" dirty="0"/>
          </a:p>
        </p:txBody>
      </p:sp>
      <p:sp>
        <p:nvSpPr>
          <p:cNvPr id="3" name="Content Placeholder 2"/>
          <p:cNvSpPr>
            <a:spLocks noGrp="1"/>
          </p:cNvSpPr>
          <p:nvPr>
            <p:ph idx="1"/>
          </p:nvPr>
        </p:nvSpPr>
        <p:spPr>
          <a:xfrm>
            <a:off x="899592" y="2060848"/>
            <a:ext cx="7128792" cy="4065315"/>
          </a:xfrm>
        </p:spPr>
        <p:txBody>
          <a:bodyPr>
            <a:normAutofit/>
          </a:bodyPr>
          <a:lstStyle/>
          <a:p>
            <a:pPr marL="0" indent="0">
              <a:buNone/>
            </a:pPr>
            <a:endParaRPr lang="en-AU" dirty="0" smtClean="0">
              <a:latin typeface="Comic Sans MS" pitchFamily="66" charset="0"/>
            </a:endParaRPr>
          </a:p>
          <a:p>
            <a:r>
              <a:rPr lang="en-AU" dirty="0" smtClean="0">
                <a:latin typeface="+mj-lt"/>
              </a:rPr>
              <a:t>Textiles</a:t>
            </a:r>
          </a:p>
          <a:p>
            <a:r>
              <a:rPr lang="en-AU" dirty="0" smtClean="0">
                <a:latin typeface="+mj-lt"/>
              </a:rPr>
              <a:t>Media</a:t>
            </a:r>
          </a:p>
          <a:p>
            <a:r>
              <a:rPr lang="en-AU" dirty="0" smtClean="0">
                <a:latin typeface="+mj-lt"/>
              </a:rPr>
              <a:t>Studio Art</a:t>
            </a:r>
          </a:p>
          <a:p>
            <a:r>
              <a:rPr lang="en-AU" dirty="0" smtClean="0">
                <a:latin typeface="+mj-lt"/>
              </a:rPr>
              <a:t>Visual Communications &amp; Design (VCD)</a:t>
            </a:r>
            <a:endParaRPr lang="en-AU"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37112"/>
            <a:ext cx="7128791" cy="242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Sav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1095</TotalTime>
  <Words>3414</Words>
  <Application>Microsoft Office PowerPoint</Application>
  <PresentationFormat>On-screen Show (4:3)</PresentationFormat>
  <Paragraphs>447</Paragraphs>
  <Slides>54</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Calibri</vt:lpstr>
      <vt:lpstr>Century Gothic</vt:lpstr>
      <vt:lpstr>Comic Sans MS</vt:lpstr>
      <vt:lpstr>Garamond</vt:lpstr>
      <vt:lpstr>Times New Roman</vt:lpstr>
      <vt:lpstr>Trebuchet MS</vt:lpstr>
      <vt:lpstr>Univers-Light</vt:lpstr>
      <vt:lpstr>Wingdings</vt:lpstr>
      <vt:lpstr>Wingdings 2</vt:lpstr>
      <vt:lpstr>Opulent</vt:lpstr>
      <vt:lpstr>Savon</vt:lpstr>
      <vt:lpstr>Subject Information Presentations for Year 11, 2018</vt:lpstr>
      <vt:lpstr>Career Development</vt:lpstr>
      <vt:lpstr>Discovery Day</vt:lpstr>
      <vt:lpstr>Interviews</vt:lpstr>
      <vt:lpstr>Learning pathways</vt:lpstr>
      <vt:lpstr>VCAL</vt:lpstr>
      <vt:lpstr>VCAL</vt:lpstr>
      <vt:lpstr>VCAL</vt:lpstr>
      <vt:lpstr>ART</vt:lpstr>
      <vt:lpstr>Media</vt:lpstr>
      <vt:lpstr>Studio Art</vt:lpstr>
      <vt:lpstr>Textiles</vt:lpstr>
      <vt:lpstr>Visual Communication Design</vt:lpstr>
      <vt:lpstr>ENGLISH</vt:lpstr>
      <vt:lpstr>VCE English Pathways</vt:lpstr>
      <vt:lpstr>English VCE Pathways</vt:lpstr>
      <vt:lpstr>English </vt:lpstr>
      <vt:lpstr>English continued…</vt:lpstr>
      <vt:lpstr>EAL</vt:lpstr>
      <vt:lpstr>EAL continued…</vt:lpstr>
      <vt:lpstr>Literature</vt:lpstr>
      <vt:lpstr>Literature continued…</vt:lpstr>
      <vt:lpstr>Personal Development</vt:lpstr>
      <vt:lpstr>Health &amp; Human Development</vt:lpstr>
      <vt:lpstr>Outdoor and Environment Studies</vt:lpstr>
      <vt:lpstr>Physical Education</vt:lpstr>
      <vt:lpstr>Humanities</vt:lpstr>
      <vt:lpstr>Accounting</vt:lpstr>
      <vt:lpstr>Business Management</vt:lpstr>
      <vt:lpstr>History – 20th Century</vt:lpstr>
      <vt:lpstr>Legal Studies</vt:lpstr>
      <vt:lpstr> Maths Subject selection for Year 11,  2018</vt:lpstr>
      <vt:lpstr>Maths courses</vt:lpstr>
      <vt:lpstr>PowerPoint Presentation</vt:lpstr>
      <vt:lpstr>Subject Recommendation Form</vt:lpstr>
      <vt:lpstr>Test Average Calculations</vt:lpstr>
      <vt:lpstr>Ti-nspire CX CAS Calculator is compulsory for all VCE Maths subjects   (except Foundation Maths)</vt:lpstr>
      <vt:lpstr>Unit 1/2 Foundation Maths</vt:lpstr>
      <vt:lpstr>Unit 1/2 General Maths</vt:lpstr>
      <vt:lpstr>Unit 1/2 Maths Methods</vt:lpstr>
      <vt:lpstr>Unit 1/2 Specialist maths</vt:lpstr>
      <vt:lpstr>UNIT 3/4 Further maths</vt:lpstr>
      <vt:lpstr>Music</vt:lpstr>
      <vt:lpstr>Music Performance</vt:lpstr>
      <vt:lpstr>Science</vt:lpstr>
      <vt:lpstr>Biology</vt:lpstr>
      <vt:lpstr>Chemistry</vt:lpstr>
      <vt:lpstr>Physics</vt:lpstr>
      <vt:lpstr>Psychology</vt:lpstr>
      <vt:lpstr>Technology</vt:lpstr>
      <vt:lpstr>Computing</vt:lpstr>
      <vt:lpstr>Food Studies</vt:lpstr>
      <vt:lpstr>Product Design &amp; Technology - Wood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Subject Information Presentations for 2014</dc:title>
  <dc:creator>home</dc:creator>
  <cp:lastModifiedBy>GB</cp:lastModifiedBy>
  <cp:revision>76</cp:revision>
  <dcterms:created xsi:type="dcterms:W3CDTF">2013-07-24T10:06:49Z</dcterms:created>
  <dcterms:modified xsi:type="dcterms:W3CDTF">2017-07-28T00:16:56Z</dcterms:modified>
</cp:coreProperties>
</file>